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64" r:id="rId4"/>
    <p:sldId id="260" r:id="rId5"/>
    <p:sldId id="257" r:id="rId6"/>
    <p:sldId id="258" r:id="rId7"/>
    <p:sldId id="261" r:id="rId8"/>
    <p:sldId id="262" r:id="rId9"/>
    <p:sldId id="269" r:id="rId10"/>
    <p:sldId id="270" r:id="rId11"/>
    <p:sldId id="272" r:id="rId12"/>
    <p:sldId id="273" r:id="rId13"/>
    <p:sldId id="277" r:id="rId14"/>
    <p:sldId id="271" r:id="rId15"/>
    <p:sldId id="274" r:id="rId16"/>
    <p:sldId id="275" r:id="rId17"/>
    <p:sldId id="278" r:id="rId18"/>
    <p:sldId id="279" r:id="rId19"/>
    <p:sldId id="280" r:id="rId20"/>
    <p:sldId id="285" r:id="rId21"/>
    <p:sldId id="281" r:id="rId22"/>
    <p:sldId id="282" r:id="rId23"/>
    <p:sldId id="283" r:id="rId24"/>
    <p:sldId id="284" r:id="rId25"/>
    <p:sldId id="286" r:id="rId26"/>
    <p:sldId id="287" r:id="rId27"/>
    <p:sldId id="288" r:id="rId28"/>
    <p:sldId id="289" r:id="rId29"/>
    <p:sldId id="290"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17" r:id="rId43"/>
    <p:sldId id="318" r:id="rId44"/>
    <p:sldId id="327" r:id="rId45"/>
    <p:sldId id="328" r:id="rId46"/>
    <p:sldId id="329" r:id="rId47"/>
    <p:sldId id="330" r:id="rId48"/>
    <p:sldId id="331" r:id="rId49"/>
    <p:sldId id="313" r:id="rId50"/>
    <p:sldId id="314" r:id="rId51"/>
    <p:sldId id="315" r:id="rId52"/>
    <p:sldId id="316" r:id="rId53"/>
    <p:sldId id="305" r:id="rId54"/>
    <p:sldId id="304" r:id="rId55"/>
    <p:sldId id="306" r:id="rId56"/>
    <p:sldId id="307" r:id="rId57"/>
    <p:sldId id="309" r:id="rId58"/>
    <p:sldId id="308" r:id="rId59"/>
    <p:sldId id="310" r:id="rId60"/>
    <p:sldId id="311" r:id="rId61"/>
    <p:sldId id="312" r:id="rId62"/>
    <p:sldId id="265" r:id="rId63"/>
    <p:sldId id="263" r:id="rId64"/>
    <p:sldId id="267" r:id="rId65"/>
    <p:sldId id="268" r:id="rId66"/>
    <p:sldId id="266" r:id="rId67"/>
    <p:sldId id="326" r:id="rId68"/>
    <p:sldId id="319" r:id="rId69"/>
    <p:sldId id="320" r:id="rId70"/>
    <p:sldId id="321" r:id="rId71"/>
    <p:sldId id="322" r:id="rId72"/>
    <p:sldId id="323" r:id="rId73"/>
    <p:sldId id="324" r:id="rId74"/>
    <p:sldId id="325" r:id="rId75"/>
    <p:sldId id="332" r:id="rId76"/>
    <p:sldId id="333" r:id="rId77"/>
    <p:sldId id="334" r:id="rId78"/>
    <p:sldId id="335" r:id="rId79"/>
    <p:sldId id="337" r:id="rId80"/>
    <p:sldId id="338" r:id="rId81"/>
    <p:sldId id="339" r:id="rId8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9" d="100"/>
          <a:sy n="99" d="100"/>
        </p:scale>
        <p:origin x="72"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D5C3D1-917A-44BE-BD0D-EB5766ECD8A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9235C3-A8A1-4CF2-A5D7-1D8CBFB11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C03BE51-44A4-4EC1-9C3E-EC795C70EBEF}"/>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5" name="Segnaposto piè di pagina 4">
            <a:extLst>
              <a:ext uri="{FF2B5EF4-FFF2-40B4-BE49-F238E27FC236}">
                <a16:creationId xmlns:a16="http://schemas.microsoft.com/office/drawing/2014/main" id="{532DF63A-183E-4987-9BA9-30BFE1C96C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00CCF6-B92A-490E-BE49-2CC09CBD0FEC}"/>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217922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CE050F-4D28-47AB-A719-FEE45B25AE0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E92DE0-1067-4054-88ED-55119781A145}"/>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AE2E7C-6DCB-4E93-AAD1-C04F5D434056}"/>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5" name="Segnaposto piè di pagina 4">
            <a:extLst>
              <a:ext uri="{FF2B5EF4-FFF2-40B4-BE49-F238E27FC236}">
                <a16:creationId xmlns:a16="http://schemas.microsoft.com/office/drawing/2014/main" id="{8FEFA170-C444-4702-B718-F16AD6DBB1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3AD5DA-ADE9-414F-8E0E-149A9E866A49}"/>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311939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AC911B4-36D4-479B-BAA0-02C9B154358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67AC59-9289-4D1E-80C2-21616E3CFC63}"/>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648673-6F82-4234-9A71-A1F1023F8C9E}"/>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5" name="Segnaposto piè di pagina 4">
            <a:extLst>
              <a:ext uri="{FF2B5EF4-FFF2-40B4-BE49-F238E27FC236}">
                <a16:creationId xmlns:a16="http://schemas.microsoft.com/office/drawing/2014/main" id="{1E71C7A6-0160-4237-9011-4ADCAD47B3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F87EB8-3900-4934-8F8B-51EB43FE4D61}"/>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527679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3DEFEB-BFCA-417F-9492-5A90C5CD11A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1926ADB-C521-496F-9F23-DA628695C7F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D388E1-EE36-4C48-A46D-939F090C20A8}"/>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5" name="Segnaposto piè di pagina 4">
            <a:extLst>
              <a:ext uri="{FF2B5EF4-FFF2-40B4-BE49-F238E27FC236}">
                <a16:creationId xmlns:a16="http://schemas.microsoft.com/office/drawing/2014/main" id="{3959D7BE-2C7E-43E0-AD39-5D871162D4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171DF4-3EA3-471C-AB99-D10FF31A291A}"/>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57046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7ED419-DFA5-462E-894D-652797CC06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A57AF71-2DFD-4C1A-AFC6-F8750A28F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245D40E6-3727-4026-A0E3-D35C2F1835E6}"/>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5" name="Segnaposto piè di pagina 4">
            <a:extLst>
              <a:ext uri="{FF2B5EF4-FFF2-40B4-BE49-F238E27FC236}">
                <a16:creationId xmlns:a16="http://schemas.microsoft.com/office/drawing/2014/main" id="{1DA7C805-52A3-4AB0-B433-8B947F9986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85554F-E668-446D-97F7-A95E701FCA09}"/>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37905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219C4C-0754-4FA7-A758-BC82893661D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5FE813-51BE-44B0-8EF8-2925C143682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053F2C8-78FD-45B9-953D-F517006C4CDB}"/>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6D95B25-9A36-48FF-BCC2-F1D047E37EF0}"/>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6" name="Segnaposto piè di pagina 5">
            <a:extLst>
              <a:ext uri="{FF2B5EF4-FFF2-40B4-BE49-F238E27FC236}">
                <a16:creationId xmlns:a16="http://schemas.microsoft.com/office/drawing/2014/main" id="{AE318C87-3DB0-4031-A6A4-3E91650E411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0D09A3A-60D8-4A69-973B-6DAC32DED337}"/>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14970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6A420B-FBD2-43F8-BFC1-D7DCDF06FB7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6AD09AC-5086-47FF-98B1-F8046D53F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4CC1E12A-632F-4DCE-AD49-FE35257BE3E0}"/>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FF681B-7A6B-440A-B763-F86D0F535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D5ED5B56-E71D-4229-8242-6F95A0E81DC3}"/>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908347C-BB88-41AF-BB2A-5DE9ACE14737}"/>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8" name="Segnaposto piè di pagina 7">
            <a:extLst>
              <a:ext uri="{FF2B5EF4-FFF2-40B4-BE49-F238E27FC236}">
                <a16:creationId xmlns:a16="http://schemas.microsoft.com/office/drawing/2014/main" id="{1391D2A0-8D1D-4C64-AC89-344D7452306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529C3A7-1777-420C-8129-74755303CB3B}"/>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141137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7A17E7-0585-4B2D-B4BE-38AB5EC8F1A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E81E9FF-08AD-4955-B9C0-4079D8F440CB}"/>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4" name="Segnaposto piè di pagina 3">
            <a:extLst>
              <a:ext uri="{FF2B5EF4-FFF2-40B4-BE49-F238E27FC236}">
                <a16:creationId xmlns:a16="http://schemas.microsoft.com/office/drawing/2014/main" id="{91B3CD2E-ED1E-4000-B458-C345389F677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E1C8768-50BD-4AF2-B45C-345B7C19AC45}"/>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313044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4F3BAA1-0FDA-4346-8F92-DE656BBD1D29}"/>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3" name="Segnaposto piè di pagina 2">
            <a:extLst>
              <a:ext uri="{FF2B5EF4-FFF2-40B4-BE49-F238E27FC236}">
                <a16:creationId xmlns:a16="http://schemas.microsoft.com/office/drawing/2014/main" id="{FB150CC4-19A8-486A-A73F-211FE42947A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EE69CD7-5BD0-4C08-987A-9F5A7D0B1E70}"/>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42510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BF3AF0-F700-4C97-8754-A24E2189E80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C6A25F-5BB4-4D0A-9308-EA40A4480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65B3CDC-BD2A-4FF3-A386-7C088CB5A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B008095D-C177-43D7-AA18-52699921A427}"/>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6" name="Segnaposto piè di pagina 5">
            <a:extLst>
              <a:ext uri="{FF2B5EF4-FFF2-40B4-BE49-F238E27FC236}">
                <a16:creationId xmlns:a16="http://schemas.microsoft.com/office/drawing/2014/main" id="{71A6ED40-065D-493B-A4E4-1EF5D1C096A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B4A18B3-7454-421B-ACF8-BB38AD1C7F0E}"/>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135788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1D8210-A9C1-4D63-A7E0-46058DF2AA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4E10925-3235-45F3-8715-DED9054C6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D79E225-D6B3-4AAF-9105-A55FFD538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42DF1354-8FB9-4A7A-A5B8-69236BCFE758}"/>
              </a:ext>
            </a:extLst>
          </p:cNvPr>
          <p:cNvSpPr>
            <a:spLocks noGrp="1"/>
          </p:cNvSpPr>
          <p:nvPr>
            <p:ph type="dt" sz="half" idx="10"/>
          </p:nvPr>
        </p:nvSpPr>
        <p:spPr/>
        <p:txBody>
          <a:bodyPr/>
          <a:lstStyle/>
          <a:p>
            <a:fld id="{4D6FF303-7BC3-4412-91D0-3F8437FAA684}" type="datetimeFigureOut">
              <a:rPr lang="it-IT" smtClean="0"/>
              <a:t>10/02/2025</a:t>
            </a:fld>
            <a:endParaRPr lang="it-IT"/>
          </a:p>
        </p:txBody>
      </p:sp>
      <p:sp>
        <p:nvSpPr>
          <p:cNvPr id="6" name="Segnaposto piè di pagina 5">
            <a:extLst>
              <a:ext uri="{FF2B5EF4-FFF2-40B4-BE49-F238E27FC236}">
                <a16:creationId xmlns:a16="http://schemas.microsoft.com/office/drawing/2014/main" id="{89D21753-C188-4F6B-BC99-2B26221CC68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ED45316-C5C5-44E9-B85F-B13CE422B7A4}"/>
              </a:ext>
            </a:extLst>
          </p:cNvPr>
          <p:cNvSpPr>
            <a:spLocks noGrp="1"/>
          </p:cNvSpPr>
          <p:nvPr>
            <p:ph type="sldNum" sz="quarter" idx="12"/>
          </p:nvPr>
        </p:nvSpPr>
        <p:spPr/>
        <p:txBody>
          <a:bodyPr/>
          <a:lstStyle/>
          <a:p>
            <a:fld id="{58CC5C93-720B-4DF3-B5F6-3134B28A2FD0}" type="slidenum">
              <a:rPr lang="it-IT" smtClean="0"/>
              <a:t>‹N›</a:t>
            </a:fld>
            <a:endParaRPr lang="it-IT"/>
          </a:p>
        </p:txBody>
      </p:sp>
    </p:spTree>
    <p:extLst>
      <p:ext uri="{BB962C8B-B14F-4D97-AF65-F5344CB8AC3E}">
        <p14:creationId xmlns:p14="http://schemas.microsoft.com/office/powerpoint/2010/main" val="386226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D2BBCE7-9233-4BC0-BC28-CD62BF37B4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151A29-BF87-468B-9CDF-45D50BD30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A17D4C-7209-45CA-B7C2-E939778CA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FF303-7BC3-4412-91D0-3F8437FAA684}" type="datetimeFigureOut">
              <a:rPr lang="it-IT" smtClean="0"/>
              <a:t>10/02/2025</a:t>
            </a:fld>
            <a:endParaRPr lang="it-IT"/>
          </a:p>
        </p:txBody>
      </p:sp>
      <p:sp>
        <p:nvSpPr>
          <p:cNvPr id="5" name="Segnaposto piè di pagina 4">
            <a:extLst>
              <a:ext uri="{FF2B5EF4-FFF2-40B4-BE49-F238E27FC236}">
                <a16:creationId xmlns:a16="http://schemas.microsoft.com/office/drawing/2014/main" id="{8AE6D556-F6B0-4223-8A81-E68684E11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1F5B999-59CE-471A-99BA-5EB562A007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C5C93-720B-4DF3-B5F6-3134B28A2FD0}" type="slidenum">
              <a:rPr lang="it-IT" smtClean="0"/>
              <a:t>‹N›</a:t>
            </a:fld>
            <a:endParaRPr lang="it-IT"/>
          </a:p>
        </p:txBody>
      </p:sp>
    </p:spTree>
    <p:extLst>
      <p:ext uri="{BB962C8B-B14F-4D97-AF65-F5344CB8AC3E}">
        <p14:creationId xmlns:p14="http://schemas.microsoft.com/office/powerpoint/2010/main" val="2706817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52.png"/><Relationship Id="rId4" Type="http://schemas.openxmlformats.org/officeDocument/2006/relationships/image" Target="../media/image5.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5.crdownload"/><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4.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5.png"/><Relationship Id="rId7"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0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95.png"/><Relationship Id="rId3" Type="http://schemas.openxmlformats.org/officeDocument/2006/relationships/image" Target="../media/image5.png"/><Relationship Id="rId7" Type="http://schemas.openxmlformats.org/officeDocument/2006/relationships/image" Target="../media/image108.png"/><Relationship Id="rId12"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42.png"/><Relationship Id="rId10" Type="http://schemas.openxmlformats.org/officeDocument/2006/relationships/image" Target="../media/image111.png"/><Relationship Id="rId4" Type="http://schemas.openxmlformats.org/officeDocument/2006/relationships/image" Target="../media/image1.png"/><Relationship Id="rId9"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4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12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3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4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6.jp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0.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3.emf"/><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emf"/><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77.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715882-AF9C-4FD6-8574-2B2566D87E2A}"/>
              </a:ext>
            </a:extLst>
          </p:cNvPr>
          <p:cNvPicPr>
            <a:picLocks noChangeAspect="1"/>
          </p:cNvPicPr>
          <p:nvPr/>
        </p:nvPicPr>
        <p:blipFill>
          <a:blip r:embed="rId2"/>
          <a:stretch>
            <a:fillRect/>
          </a:stretch>
        </p:blipFill>
        <p:spPr>
          <a:xfrm>
            <a:off x="147484" y="143252"/>
            <a:ext cx="1543665" cy="896796"/>
          </a:xfrm>
          <a:prstGeom prst="rect">
            <a:avLst/>
          </a:prstGeom>
        </p:spPr>
      </p:pic>
      <p:pic>
        <p:nvPicPr>
          <p:cNvPr id="6" name="Immagine 5">
            <a:extLst>
              <a:ext uri="{FF2B5EF4-FFF2-40B4-BE49-F238E27FC236}">
                <a16:creationId xmlns:a16="http://schemas.microsoft.com/office/drawing/2014/main" id="{56F75EC7-DAF7-4011-969B-BE7A2BE2D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503" y="143252"/>
            <a:ext cx="4069389" cy="6094085"/>
          </a:xfrm>
          <a:prstGeom prst="rect">
            <a:avLst/>
          </a:prstGeom>
        </p:spPr>
      </p:pic>
      <p:sp>
        <p:nvSpPr>
          <p:cNvPr id="7" name="CasellaDiTesto 6">
            <a:extLst>
              <a:ext uri="{FF2B5EF4-FFF2-40B4-BE49-F238E27FC236}">
                <a16:creationId xmlns:a16="http://schemas.microsoft.com/office/drawing/2014/main" id="{B01F02E5-640C-4A0E-9417-4608960D11FB}"/>
              </a:ext>
            </a:extLst>
          </p:cNvPr>
          <p:cNvSpPr txBox="1"/>
          <p:nvPr/>
        </p:nvSpPr>
        <p:spPr>
          <a:xfrm>
            <a:off x="1547488" y="985585"/>
            <a:ext cx="5777544" cy="1015663"/>
          </a:xfrm>
          <a:prstGeom prst="rect">
            <a:avLst/>
          </a:prstGeom>
          <a:noFill/>
        </p:spPr>
        <p:txBody>
          <a:bodyPr wrap="none" rtlCol="0">
            <a:spAutoFit/>
          </a:bodyPr>
          <a:lstStyle/>
          <a:p>
            <a:r>
              <a:rPr lang="it-IT" sz="6000" b="1" dirty="0">
                <a:solidFill>
                  <a:schemeClr val="accent1">
                    <a:lumMod val="75000"/>
                  </a:schemeClr>
                </a:solidFill>
              </a:rPr>
              <a:t>LA POPOLAZIONE</a:t>
            </a:r>
          </a:p>
        </p:txBody>
      </p:sp>
      <p:sp>
        <p:nvSpPr>
          <p:cNvPr id="8" name="Ovale 7">
            <a:extLst>
              <a:ext uri="{FF2B5EF4-FFF2-40B4-BE49-F238E27FC236}">
                <a16:creationId xmlns:a16="http://schemas.microsoft.com/office/drawing/2014/main" id="{8138CC9B-E300-471B-9FFF-3A5099ABFC5E}"/>
              </a:ext>
            </a:extLst>
          </p:cNvPr>
          <p:cNvSpPr/>
          <p:nvPr/>
        </p:nvSpPr>
        <p:spPr>
          <a:xfrm>
            <a:off x="8121445" y="1040048"/>
            <a:ext cx="1081549" cy="9067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7DAF1A04-C2EF-45E9-9A15-CC6AE0456271}"/>
              </a:ext>
            </a:extLst>
          </p:cNvPr>
          <p:cNvSpPr/>
          <p:nvPr/>
        </p:nvSpPr>
        <p:spPr>
          <a:xfrm>
            <a:off x="7516761" y="1337187"/>
            <a:ext cx="530942" cy="3539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785AFB64-B297-42E0-B832-B10A1E802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07" y="2705049"/>
            <a:ext cx="6678380" cy="3532288"/>
          </a:xfrm>
          <a:prstGeom prst="rect">
            <a:avLst/>
          </a:prstGeom>
        </p:spPr>
      </p:pic>
      <p:sp>
        <p:nvSpPr>
          <p:cNvPr id="2" name="Rettangolo 1">
            <a:extLst>
              <a:ext uri="{FF2B5EF4-FFF2-40B4-BE49-F238E27FC236}">
                <a16:creationId xmlns:a16="http://schemas.microsoft.com/office/drawing/2014/main" id="{48B884D7-93AA-4666-A31F-2C91A35BEEAB}"/>
              </a:ext>
            </a:extLst>
          </p:cNvPr>
          <p:cNvSpPr/>
          <p:nvPr/>
        </p:nvSpPr>
        <p:spPr>
          <a:xfrm>
            <a:off x="10426873" y="1768415"/>
            <a:ext cx="1184282" cy="118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2069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10717870" y="657602"/>
            <a:ext cx="1476894" cy="625968"/>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32759" y="24336"/>
            <a:ext cx="1415231" cy="625968"/>
          </a:xfrm>
          <a:prstGeom prst="rect">
            <a:avLst/>
          </a:prstGeom>
        </p:spPr>
      </p:pic>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10776768" y="1291136"/>
            <a:ext cx="1415232" cy="822183"/>
          </a:xfrm>
          <a:prstGeom prst="rect">
            <a:avLst/>
          </a:prstGeom>
        </p:spPr>
      </p:pic>
      <p:pic>
        <p:nvPicPr>
          <p:cNvPr id="2" name="Immagine 1">
            <a:extLst>
              <a:ext uri="{FF2B5EF4-FFF2-40B4-BE49-F238E27FC236}">
                <a16:creationId xmlns:a16="http://schemas.microsoft.com/office/drawing/2014/main" id="{91184640-E027-4C42-9930-9238BC199261}"/>
              </a:ext>
            </a:extLst>
          </p:cNvPr>
          <p:cNvPicPr>
            <a:picLocks noChangeAspect="1"/>
          </p:cNvPicPr>
          <p:nvPr/>
        </p:nvPicPr>
        <p:blipFill>
          <a:blip r:embed="rId5"/>
          <a:stretch>
            <a:fillRect/>
          </a:stretch>
        </p:blipFill>
        <p:spPr>
          <a:xfrm>
            <a:off x="640152" y="0"/>
            <a:ext cx="7809242" cy="6858000"/>
          </a:xfrm>
          <a:prstGeom prst="rect">
            <a:avLst/>
          </a:prstGeom>
        </p:spPr>
      </p:pic>
      <p:sp>
        <p:nvSpPr>
          <p:cNvPr id="10" name="Rettangolo 9">
            <a:extLst>
              <a:ext uri="{FF2B5EF4-FFF2-40B4-BE49-F238E27FC236}">
                <a16:creationId xmlns:a16="http://schemas.microsoft.com/office/drawing/2014/main" id="{7B60A3D7-5800-4EA4-90D1-85852593FAC8}"/>
              </a:ext>
            </a:extLst>
          </p:cNvPr>
          <p:cNvSpPr/>
          <p:nvPr/>
        </p:nvSpPr>
        <p:spPr>
          <a:xfrm>
            <a:off x="2171222" y="202246"/>
            <a:ext cx="646981" cy="662542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B6DA1FD9-9A7B-42BE-8F84-BE1BFCC28B5D}"/>
              </a:ext>
            </a:extLst>
          </p:cNvPr>
          <p:cNvPicPr>
            <a:picLocks noChangeAspect="1"/>
          </p:cNvPicPr>
          <p:nvPr/>
        </p:nvPicPr>
        <p:blipFill rotWithShape="1">
          <a:blip r:embed="rId6"/>
          <a:srcRect r="31688"/>
          <a:stretch/>
        </p:blipFill>
        <p:spPr>
          <a:xfrm>
            <a:off x="8387935" y="4350518"/>
            <a:ext cx="2609748" cy="1327472"/>
          </a:xfrm>
          <a:prstGeom prst="rect">
            <a:avLst/>
          </a:prstGeom>
        </p:spPr>
      </p:pic>
      <p:pic>
        <p:nvPicPr>
          <p:cNvPr id="13" name="Immagine 12">
            <a:extLst>
              <a:ext uri="{FF2B5EF4-FFF2-40B4-BE49-F238E27FC236}">
                <a16:creationId xmlns:a16="http://schemas.microsoft.com/office/drawing/2014/main" id="{AD6110DB-5960-40B3-BF30-65B8B64BF1BA}"/>
              </a:ext>
            </a:extLst>
          </p:cNvPr>
          <p:cNvPicPr>
            <a:picLocks noChangeAspect="1"/>
          </p:cNvPicPr>
          <p:nvPr/>
        </p:nvPicPr>
        <p:blipFill rotWithShape="1">
          <a:blip r:embed="rId7"/>
          <a:srcRect l="6335" r="7438"/>
          <a:stretch/>
        </p:blipFill>
        <p:spPr>
          <a:xfrm>
            <a:off x="9055637" y="5779698"/>
            <a:ext cx="3038040" cy="987658"/>
          </a:xfrm>
          <a:prstGeom prst="rect">
            <a:avLst/>
          </a:prstGeom>
        </p:spPr>
      </p:pic>
      <p:pic>
        <p:nvPicPr>
          <p:cNvPr id="14" name="Immagine 13">
            <a:extLst>
              <a:ext uri="{FF2B5EF4-FFF2-40B4-BE49-F238E27FC236}">
                <a16:creationId xmlns:a16="http://schemas.microsoft.com/office/drawing/2014/main" id="{549368C5-D8E5-4FB5-AAD5-8A68F99DC057}"/>
              </a:ext>
            </a:extLst>
          </p:cNvPr>
          <p:cNvPicPr>
            <a:picLocks noChangeAspect="1"/>
          </p:cNvPicPr>
          <p:nvPr/>
        </p:nvPicPr>
        <p:blipFill>
          <a:blip r:embed="rId8"/>
          <a:stretch>
            <a:fillRect/>
          </a:stretch>
        </p:blipFill>
        <p:spPr>
          <a:xfrm>
            <a:off x="193148" y="748431"/>
            <a:ext cx="542925" cy="409575"/>
          </a:xfrm>
          <a:prstGeom prst="rect">
            <a:avLst/>
          </a:prstGeom>
        </p:spPr>
      </p:pic>
      <p:pic>
        <p:nvPicPr>
          <p:cNvPr id="18" name="Immagine 17">
            <a:extLst>
              <a:ext uri="{FF2B5EF4-FFF2-40B4-BE49-F238E27FC236}">
                <a16:creationId xmlns:a16="http://schemas.microsoft.com/office/drawing/2014/main" id="{606DEDF0-62FB-424E-8650-70496C4CDC89}"/>
              </a:ext>
            </a:extLst>
          </p:cNvPr>
          <p:cNvPicPr>
            <a:picLocks noChangeAspect="1"/>
          </p:cNvPicPr>
          <p:nvPr/>
        </p:nvPicPr>
        <p:blipFill>
          <a:blip r:embed="rId8"/>
          <a:stretch>
            <a:fillRect/>
          </a:stretch>
        </p:blipFill>
        <p:spPr>
          <a:xfrm>
            <a:off x="206309" y="4857081"/>
            <a:ext cx="542925" cy="409575"/>
          </a:xfrm>
          <a:prstGeom prst="rect">
            <a:avLst/>
          </a:prstGeom>
        </p:spPr>
      </p:pic>
      <p:pic>
        <p:nvPicPr>
          <p:cNvPr id="19" name="Immagine 18">
            <a:extLst>
              <a:ext uri="{FF2B5EF4-FFF2-40B4-BE49-F238E27FC236}">
                <a16:creationId xmlns:a16="http://schemas.microsoft.com/office/drawing/2014/main" id="{891818EB-061C-4965-90F4-D97213DE01AF}"/>
              </a:ext>
            </a:extLst>
          </p:cNvPr>
          <p:cNvPicPr>
            <a:picLocks noChangeAspect="1"/>
          </p:cNvPicPr>
          <p:nvPr/>
        </p:nvPicPr>
        <p:blipFill>
          <a:blip r:embed="rId8"/>
          <a:stretch>
            <a:fillRect/>
          </a:stretch>
        </p:blipFill>
        <p:spPr>
          <a:xfrm>
            <a:off x="201774" y="4427196"/>
            <a:ext cx="542925" cy="409575"/>
          </a:xfrm>
          <a:prstGeom prst="rect">
            <a:avLst/>
          </a:prstGeom>
        </p:spPr>
      </p:pic>
      <p:pic>
        <p:nvPicPr>
          <p:cNvPr id="20" name="Immagine 19">
            <a:extLst>
              <a:ext uri="{FF2B5EF4-FFF2-40B4-BE49-F238E27FC236}">
                <a16:creationId xmlns:a16="http://schemas.microsoft.com/office/drawing/2014/main" id="{61E789CE-BE76-460F-BA3F-7C012BE5D365}"/>
              </a:ext>
            </a:extLst>
          </p:cNvPr>
          <p:cNvPicPr>
            <a:picLocks noChangeAspect="1"/>
          </p:cNvPicPr>
          <p:nvPr/>
        </p:nvPicPr>
        <p:blipFill>
          <a:blip r:embed="rId8"/>
          <a:stretch>
            <a:fillRect/>
          </a:stretch>
        </p:blipFill>
        <p:spPr>
          <a:xfrm>
            <a:off x="210400" y="3988685"/>
            <a:ext cx="542925" cy="409575"/>
          </a:xfrm>
          <a:prstGeom prst="rect">
            <a:avLst/>
          </a:prstGeom>
        </p:spPr>
      </p:pic>
      <p:pic>
        <p:nvPicPr>
          <p:cNvPr id="21" name="Immagine 20">
            <a:extLst>
              <a:ext uri="{FF2B5EF4-FFF2-40B4-BE49-F238E27FC236}">
                <a16:creationId xmlns:a16="http://schemas.microsoft.com/office/drawing/2014/main" id="{8EE4D889-0A8C-437C-A00C-480B412A0A40}"/>
              </a:ext>
            </a:extLst>
          </p:cNvPr>
          <p:cNvPicPr>
            <a:picLocks noChangeAspect="1"/>
          </p:cNvPicPr>
          <p:nvPr/>
        </p:nvPicPr>
        <p:blipFill>
          <a:blip r:embed="rId8"/>
          <a:stretch>
            <a:fillRect/>
          </a:stretch>
        </p:blipFill>
        <p:spPr>
          <a:xfrm>
            <a:off x="187840" y="6163988"/>
            <a:ext cx="542925" cy="409575"/>
          </a:xfrm>
          <a:prstGeom prst="rect">
            <a:avLst/>
          </a:prstGeom>
        </p:spPr>
      </p:pic>
      <p:pic>
        <p:nvPicPr>
          <p:cNvPr id="22" name="Immagine 21">
            <a:extLst>
              <a:ext uri="{FF2B5EF4-FFF2-40B4-BE49-F238E27FC236}">
                <a16:creationId xmlns:a16="http://schemas.microsoft.com/office/drawing/2014/main" id="{95D1DDD4-3DFB-43A1-94D6-A110B4606631}"/>
              </a:ext>
            </a:extLst>
          </p:cNvPr>
          <p:cNvPicPr>
            <a:picLocks noChangeAspect="1"/>
          </p:cNvPicPr>
          <p:nvPr/>
        </p:nvPicPr>
        <p:blipFill>
          <a:blip r:embed="rId8"/>
          <a:stretch>
            <a:fillRect/>
          </a:stretch>
        </p:blipFill>
        <p:spPr>
          <a:xfrm>
            <a:off x="183305" y="5734103"/>
            <a:ext cx="542925" cy="409575"/>
          </a:xfrm>
          <a:prstGeom prst="rect">
            <a:avLst/>
          </a:prstGeom>
        </p:spPr>
      </p:pic>
      <p:pic>
        <p:nvPicPr>
          <p:cNvPr id="23" name="Immagine 22">
            <a:extLst>
              <a:ext uri="{FF2B5EF4-FFF2-40B4-BE49-F238E27FC236}">
                <a16:creationId xmlns:a16="http://schemas.microsoft.com/office/drawing/2014/main" id="{28D2D8DF-6665-4E53-B866-86A1547F7969}"/>
              </a:ext>
            </a:extLst>
          </p:cNvPr>
          <p:cNvPicPr>
            <a:picLocks noChangeAspect="1"/>
          </p:cNvPicPr>
          <p:nvPr/>
        </p:nvPicPr>
        <p:blipFill>
          <a:blip r:embed="rId8"/>
          <a:stretch>
            <a:fillRect/>
          </a:stretch>
        </p:blipFill>
        <p:spPr>
          <a:xfrm>
            <a:off x="191931" y="5295592"/>
            <a:ext cx="542925" cy="409575"/>
          </a:xfrm>
          <a:prstGeom prst="rect">
            <a:avLst/>
          </a:prstGeom>
        </p:spPr>
      </p:pic>
      <p:pic>
        <p:nvPicPr>
          <p:cNvPr id="29" name="Immagine 28">
            <a:extLst>
              <a:ext uri="{FF2B5EF4-FFF2-40B4-BE49-F238E27FC236}">
                <a16:creationId xmlns:a16="http://schemas.microsoft.com/office/drawing/2014/main" id="{295B1F76-BDCB-4855-86E6-D0232C48199E}"/>
              </a:ext>
            </a:extLst>
          </p:cNvPr>
          <p:cNvPicPr>
            <a:picLocks noChangeAspect="1"/>
          </p:cNvPicPr>
          <p:nvPr/>
        </p:nvPicPr>
        <p:blipFill>
          <a:blip r:embed="rId8"/>
          <a:stretch>
            <a:fillRect/>
          </a:stretch>
        </p:blipFill>
        <p:spPr>
          <a:xfrm>
            <a:off x="183305" y="2303295"/>
            <a:ext cx="542925" cy="409575"/>
          </a:xfrm>
          <a:prstGeom prst="rect">
            <a:avLst/>
          </a:prstGeom>
        </p:spPr>
      </p:pic>
      <p:pic>
        <p:nvPicPr>
          <p:cNvPr id="30" name="Immagine 29">
            <a:extLst>
              <a:ext uri="{FF2B5EF4-FFF2-40B4-BE49-F238E27FC236}">
                <a16:creationId xmlns:a16="http://schemas.microsoft.com/office/drawing/2014/main" id="{AE8AF84D-6ECF-4CFB-9F6D-569B91274CAA}"/>
              </a:ext>
            </a:extLst>
          </p:cNvPr>
          <p:cNvPicPr>
            <a:picLocks noChangeAspect="1"/>
          </p:cNvPicPr>
          <p:nvPr/>
        </p:nvPicPr>
        <p:blipFill>
          <a:blip r:embed="rId8"/>
          <a:stretch>
            <a:fillRect/>
          </a:stretch>
        </p:blipFill>
        <p:spPr>
          <a:xfrm>
            <a:off x="179038" y="1550623"/>
            <a:ext cx="542925" cy="409575"/>
          </a:xfrm>
          <a:prstGeom prst="rect">
            <a:avLst/>
          </a:prstGeom>
        </p:spPr>
      </p:pic>
      <p:pic>
        <p:nvPicPr>
          <p:cNvPr id="31" name="Immagine 30">
            <a:extLst>
              <a:ext uri="{FF2B5EF4-FFF2-40B4-BE49-F238E27FC236}">
                <a16:creationId xmlns:a16="http://schemas.microsoft.com/office/drawing/2014/main" id="{9FF30390-F566-416C-8D16-751BCA328E99}"/>
              </a:ext>
            </a:extLst>
          </p:cNvPr>
          <p:cNvPicPr>
            <a:picLocks noChangeAspect="1"/>
          </p:cNvPicPr>
          <p:nvPr/>
        </p:nvPicPr>
        <p:blipFill>
          <a:blip r:embed="rId8"/>
          <a:stretch>
            <a:fillRect/>
          </a:stretch>
        </p:blipFill>
        <p:spPr>
          <a:xfrm>
            <a:off x="187664" y="1137990"/>
            <a:ext cx="542925" cy="409575"/>
          </a:xfrm>
          <a:prstGeom prst="rect">
            <a:avLst/>
          </a:prstGeom>
        </p:spPr>
      </p:pic>
      <p:pic>
        <p:nvPicPr>
          <p:cNvPr id="32" name="Immagine 31">
            <a:extLst>
              <a:ext uri="{FF2B5EF4-FFF2-40B4-BE49-F238E27FC236}">
                <a16:creationId xmlns:a16="http://schemas.microsoft.com/office/drawing/2014/main" id="{758606E9-414D-4DCA-A86B-6107EDF69EEA}"/>
              </a:ext>
            </a:extLst>
          </p:cNvPr>
          <p:cNvPicPr>
            <a:picLocks noChangeAspect="1"/>
          </p:cNvPicPr>
          <p:nvPr/>
        </p:nvPicPr>
        <p:blipFill>
          <a:blip r:embed="rId8"/>
          <a:stretch>
            <a:fillRect/>
          </a:stretch>
        </p:blipFill>
        <p:spPr>
          <a:xfrm>
            <a:off x="210400" y="3529864"/>
            <a:ext cx="542925" cy="409575"/>
          </a:xfrm>
          <a:prstGeom prst="rect">
            <a:avLst/>
          </a:prstGeom>
        </p:spPr>
      </p:pic>
      <p:pic>
        <p:nvPicPr>
          <p:cNvPr id="33" name="Immagine 32">
            <a:extLst>
              <a:ext uri="{FF2B5EF4-FFF2-40B4-BE49-F238E27FC236}">
                <a16:creationId xmlns:a16="http://schemas.microsoft.com/office/drawing/2014/main" id="{44BBC293-099E-4351-9759-19320BA0342E}"/>
              </a:ext>
            </a:extLst>
          </p:cNvPr>
          <p:cNvPicPr>
            <a:picLocks noChangeAspect="1"/>
          </p:cNvPicPr>
          <p:nvPr/>
        </p:nvPicPr>
        <p:blipFill>
          <a:blip r:embed="rId8"/>
          <a:stretch>
            <a:fillRect/>
          </a:stretch>
        </p:blipFill>
        <p:spPr>
          <a:xfrm>
            <a:off x="191931" y="3081198"/>
            <a:ext cx="542925" cy="409575"/>
          </a:xfrm>
          <a:prstGeom prst="rect">
            <a:avLst/>
          </a:prstGeom>
        </p:spPr>
      </p:pic>
      <p:pic>
        <p:nvPicPr>
          <p:cNvPr id="34" name="Immagine 33">
            <a:extLst>
              <a:ext uri="{FF2B5EF4-FFF2-40B4-BE49-F238E27FC236}">
                <a16:creationId xmlns:a16="http://schemas.microsoft.com/office/drawing/2014/main" id="{B88849AE-F8C5-466B-BC33-209CAC96901A}"/>
              </a:ext>
            </a:extLst>
          </p:cNvPr>
          <p:cNvPicPr>
            <a:picLocks noChangeAspect="1"/>
          </p:cNvPicPr>
          <p:nvPr/>
        </p:nvPicPr>
        <p:blipFill>
          <a:blip r:embed="rId8"/>
          <a:stretch>
            <a:fillRect/>
          </a:stretch>
        </p:blipFill>
        <p:spPr>
          <a:xfrm>
            <a:off x="183305" y="2677191"/>
            <a:ext cx="542925" cy="409575"/>
          </a:xfrm>
          <a:prstGeom prst="rect">
            <a:avLst/>
          </a:prstGeom>
        </p:spPr>
      </p:pic>
      <p:pic>
        <p:nvPicPr>
          <p:cNvPr id="35" name="Immagine 34">
            <a:extLst>
              <a:ext uri="{FF2B5EF4-FFF2-40B4-BE49-F238E27FC236}">
                <a16:creationId xmlns:a16="http://schemas.microsoft.com/office/drawing/2014/main" id="{60CB9F61-938F-4DA5-859E-62288601A9A4}"/>
              </a:ext>
            </a:extLst>
          </p:cNvPr>
          <p:cNvPicPr>
            <a:picLocks noChangeAspect="1"/>
          </p:cNvPicPr>
          <p:nvPr/>
        </p:nvPicPr>
        <p:blipFill>
          <a:blip r:embed="rId8"/>
          <a:stretch>
            <a:fillRect/>
          </a:stretch>
        </p:blipFill>
        <p:spPr>
          <a:xfrm>
            <a:off x="186447" y="1908532"/>
            <a:ext cx="542925" cy="409575"/>
          </a:xfrm>
          <a:prstGeom prst="rect">
            <a:avLst/>
          </a:prstGeom>
        </p:spPr>
      </p:pic>
      <p:sp>
        <p:nvSpPr>
          <p:cNvPr id="3" name="Ovale 2">
            <a:extLst>
              <a:ext uri="{FF2B5EF4-FFF2-40B4-BE49-F238E27FC236}">
                <a16:creationId xmlns:a16="http://schemas.microsoft.com/office/drawing/2014/main" id="{B7208DCD-7998-4430-9C74-85EC06E09452}"/>
              </a:ext>
            </a:extLst>
          </p:cNvPr>
          <p:cNvSpPr/>
          <p:nvPr/>
        </p:nvSpPr>
        <p:spPr>
          <a:xfrm>
            <a:off x="4063041" y="776379"/>
            <a:ext cx="439947" cy="3271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DFDB330B-0AB1-4AB7-8B88-2E0D2BC5EE9A}"/>
              </a:ext>
            </a:extLst>
          </p:cNvPr>
          <p:cNvSpPr/>
          <p:nvPr/>
        </p:nvSpPr>
        <p:spPr>
          <a:xfrm>
            <a:off x="4063041" y="3571097"/>
            <a:ext cx="439947" cy="3271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7060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2390429" y="0"/>
            <a:ext cx="7186776" cy="523220"/>
          </a:xfrm>
          <a:prstGeom prst="rect">
            <a:avLst/>
          </a:prstGeom>
        </p:spPr>
        <p:txBody>
          <a:bodyPr wrap="none">
            <a:spAutoFit/>
          </a:bodyPr>
          <a:lstStyle/>
          <a:p>
            <a:r>
              <a:rPr lang="it-IT" sz="2800" b="1" dirty="0">
                <a:solidFill>
                  <a:schemeClr val="accent1">
                    <a:lumMod val="75000"/>
                  </a:schemeClr>
                </a:solidFill>
              </a:rPr>
              <a:t>TASSO DI PENSIONI SOCIALI E ASSEGNI SOCIALI</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867C65F5-2315-4FA7-ACBE-94D825362E6E}"/>
              </a:ext>
            </a:extLst>
          </p:cNvPr>
          <p:cNvPicPr>
            <a:picLocks noChangeAspect="1"/>
          </p:cNvPicPr>
          <p:nvPr/>
        </p:nvPicPr>
        <p:blipFill rotWithShape="1">
          <a:blip r:embed="rId5"/>
          <a:srcRect t="39577"/>
          <a:stretch/>
        </p:blipFill>
        <p:spPr>
          <a:xfrm>
            <a:off x="1486722" y="3140015"/>
            <a:ext cx="9683047" cy="3687651"/>
          </a:xfrm>
          <a:prstGeom prst="rect">
            <a:avLst/>
          </a:prstGeom>
        </p:spPr>
      </p:pic>
      <p:sp>
        <p:nvSpPr>
          <p:cNvPr id="3" name="Freccia in giù 2">
            <a:extLst>
              <a:ext uri="{FF2B5EF4-FFF2-40B4-BE49-F238E27FC236}">
                <a16:creationId xmlns:a16="http://schemas.microsoft.com/office/drawing/2014/main" id="{A7D016E6-E75F-496C-AAAB-D75F08868E5C}"/>
              </a:ext>
            </a:extLst>
          </p:cNvPr>
          <p:cNvSpPr/>
          <p:nvPr/>
        </p:nvSpPr>
        <p:spPr>
          <a:xfrm>
            <a:off x="5720750" y="2920042"/>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diritto 9">
            <a:extLst>
              <a:ext uri="{FF2B5EF4-FFF2-40B4-BE49-F238E27FC236}">
                <a16:creationId xmlns:a16="http://schemas.microsoft.com/office/drawing/2014/main" id="{85818DD7-DDED-4944-A009-C360DA007265}"/>
              </a:ext>
            </a:extLst>
          </p:cNvPr>
          <p:cNvCxnSpPr/>
          <p:nvPr/>
        </p:nvCxnSpPr>
        <p:spPr>
          <a:xfrm>
            <a:off x="1794290" y="3519582"/>
            <a:ext cx="4103298"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51AFEFCF-4E2E-4D85-88F4-EE6257EFEECD}"/>
              </a:ext>
            </a:extLst>
          </p:cNvPr>
          <p:cNvPicPr>
            <a:picLocks noChangeAspect="1"/>
          </p:cNvPicPr>
          <p:nvPr/>
        </p:nvPicPr>
        <p:blipFill>
          <a:blip r:embed="rId6"/>
          <a:stretch>
            <a:fillRect/>
          </a:stretch>
        </p:blipFill>
        <p:spPr>
          <a:xfrm>
            <a:off x="98323" y="1035868"/>
            <a:ext cx="5578317" cy="1715958"/>
          </a:xfrm>
          <a:prstGeom prst="rect">
            <a:avLst/>
          </a:prstGeom>
        </p:spPr>
      </p:pic>
      <p:pic>
        <p:nvPicPr>
          <p:cNvPr id="12" name="Immagine 11">
            <a:extLst>
              <a:ext uri="{FF2B5EF4-FFF2-40B4-BE49-F238E27FC236}">
                <a16:creationId xmlns:a16="http://schemas.microsoft.com/office/drawing/2014/main" id="{8E5FAC6F-2E96-4F2C-A52D-E4116703C47D}"/>
              </a:ext>
            </a:extLst>
          </p:cNvPr>
          <p:cNvPicPr>
            <a:picLocks noChangeAspect="1"/>
          </p:cNvPicPr>
          <p:nvPr/>
        </p:nvPicPr>
        <p:blipFill>
          <a:blip r:embed="rId7"/>
          <a:stretch>
            <a:fillRect/>
          </a:stretch>
        </p:blipFill>
        <p:spPr>
          <a:xfrm>
            <a:off x="6515362" y="1419609"/>
            <a:ext cx="4797046" cy="1234809"/>
          </a:xfrm>
          <a:prstGeom prst="rect">
            <a:avLst/>
          </a:prstGeom>
        </p:spPr>
      </p:pic>
    </p:spTree>
    <p:extLst>
      <p:ext uri="{BB962C8B-B14F-4D97-AF65-F5344CB8AC3E}">
        <p14:creationId xmlns:p14="http://schemas.microsoft.com/office/powerpoint/2010/main" val="390410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2087129" y="-25688"/>
            <a:ext cx="9377377" cy="400110"/>
          </a:xfrm>
          <a:prstGeom prst="rect">
            <a:avLst/>
          </a:prstGeom>
        </p:spPr>
        <p:txBody>
          <a:bodyPr wrap="square">
            <a:spAutoFit/>
          </a:bodyPr>
          <a:lstStyle/>
          <a:p>
            <a:r>
              <a:rPr lang="it-IT" sz="2000" b="1" dirty="0">
                <a:solidFill>
                  <a:schemeClr val="accent1">
                    <a:lumMod val="75000"/>
                  </a:schemeClr>
                </a:solidFill>
              </a:rPr>
              <a:t>TASSO DI FAMIGLIE CHE CHIEDONO INTEGRAZIONE CANONI DI LOCAZIONE</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0" y="6277320"/>
            <a:ext cx="970405" cy="563759"/>
          </a:xfrm>
          <a:prstGeom prst="rect">
            <a:avLst/>
          </a:prstGeom>
        </p:spPr>
      </p:pic>
      <p:pic>
        <p:nvPicPr>
          <p:cNvPr id="2" name="Immagine 1">
            <a:extLst>
              <a:ext uri="{FF2B5EF4-FFF2-40B4-BE49-F238E27FC236}">
                <a16:creationId xmlns:a16="http://schemas.microsoft.com/office/drawing/2014/main" id="{C8AEA313-D331-4C56-A5BD-6EB08C7A51C5}"/>
              </a:ext>
            </a:extLst>
          </p:cNvPr>
          <p:cNvPicPr>
            <a:picLocks noChangeAspect="1"/>
          </p:cNvPicPr>
          <p:nvPr/>
        </p:nvPicPr>
        <p:blipFill>
          <a:blip r:embed="rId5"/>
          <a:stretch>
            <a:fillRect/>
          </a:stretch>
        </p:blipFill>
        <p:spPr>
          <a:xfrm>
            <a:off x="172528" y="709918"/>
            <a:ext cx="5029200" cy="1753994"/>
          </a:xfrm>
          <a:prstGeom prst="rect">
            <a:avLst/>
          </a:prstGeom>
        </p:spPr>
      </p:pic>
      <p:pic>
        <p:nvPicPr>
          <p:cNvPr id="3" name="Immagine 2">
            <a:extLst>
              <a:ext uri="{FF2B5EF4-FFF2-40B4-BE49-F238E27FC236}">
                <a16:creationId xmlns:a16="http://schemas.microsoft.com/office/drawing/2014/main" id="{A56CA900-D052-4653-8B88-812B11FF49BA}"/>
              </a:ext>
            </a:extLst>
          </p:cNvPr>
          <p:cNvPicPr>
            <a:picLocks noChangeAspect="1"/>
          </p:cNvPicPr>
          <p:nvPr/>
        </p:nvPicPr>
        <p:blipFill>
          <a:blip r:embed="rId6"/>
          <a:stretch>
            <a:fillRect/>
          </a:stretch>
        </p:blipFill>
        <p:spPr>
          <a:xfrm>
            <a:off x="5448712" y="992038"/>
            <a:ext cx="6570760" cy="1380226"/>
          </a:xfrm>
          <a:prstGeom prst="rect">
            <a:avLst/>
          </a:prstGeom>
        </p:spPr>
      </p:pic>
      <p:pic>
        <p:nvPicPr>
          <p:cNvPr id="6" name="Immagine 5">
            <a:extLst>
              <a:ext uri="{FF2B5EF4-FFF2-40B4-BE49-F238E27FC236}">
                <a16:creationId xmlns:a16="http://schemas.microsoft.com/office/drawing/2014/main" id="{030D3675-6D75-4D36-AD88-F8B60E534E81}"/>
              </a:ext>
            </a:extLst>
          </p:cNvPr>
          <p:cNvPicPr>
            <a:picLocks noChangeAspect="1"/>
          </p:cNvPicPr>
          <p:nvPr/>
        </p:nvPicPr>
        <p:blipFill>
          <a:blip r:embed="rId7"/>
          <a:stretch>
            <a:fillRect/>
          </a:stretch>
        </p:blipFill>
        <p:spPr>
          <a:xfrm>
            <a:off x="1099149" y="2598408"/>
            <a:ext cx="10286912" cy="4098038"/>
          </a:xfrm>
          <a:prstGeom prst="rect">
            <a:avLst/>
          </a:prstGeom>
        </p:spPr>
      </p:pic>
      <p:sp>
        <p:nvSpPr>
          <p:cNvPr id="9" name="Freccia in giù 8">
            <a:extLst>
              <a:ext uri="{FF2B5EF4-FFF2-40B4-BE49-F238E27FC236}">
                <a16:creationId xmlns:a16="http://schemas.microsoft.com/office/drawing/2014/main" id="{32C48F03-E4B5-4A08-BB94-2628AE37C7C7}"/>
              </a:ext>
            </a:extLst>
          </p:cNvPr>
          <p:cNvSpPr/>
          <p:nvPr/>
        </p:nvSpPr>
        <p:spPr>
          <a:xfrm>
            <a:off x="5306378" y="2739714"/>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a:extLst>
              <a:ext uri="{FF2B5EF4-FFF2-40B4-BE49-F238E27FC236}">
                <a16:creationId xmlns:a16="http://schemas.microsoft.com/office/drawing/2014/main" id="{563DBB66-5ED2-49C0-98CE-0FA0A3222B56}"/>
              </a:ext>
            </a:extLst>
          </p:cNvPr>
          <p:cNvSpPr/>
          <p:nvPr/>
        </p:nvSpPr>
        <p:spPr>
          <a:xfrm>
            <a:off x="11028151" y="2880288"/>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25044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325177" y="-77638"/>
            <a:ext cx="5541645" cy="523220"/>
          </a:xfrm>
          <a:prstGeom prst="rect">
            <a:avLst/>
          </a:prstGeom>
        </p:spPr>
        <p:txBody>
          <a:bodyPr wrap="none">
            <a:spAutoFit/>
          </a:bodyPr>
          <a:lstStyle/>
          <a:p>
            <a:r>
              <a:rPr lang="it-IT" sz="2800" b="1" dirty="0">
                <a:solidFill>
                  <a:schemeClr val="accent1">
                    <a:lumMod val="75000"/>
                  </a:schemeClr>
                </a:solidFill>
              </a:rPr>
              <a:t>TASSO GREZZO DI DISOCCUPAZIONE</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31C635FF-01B6-4C9D-90CA-4269DCD0241E}"/>
              </a:ext>
            </a:extLst>
          </p:cNvPr>
          <p:cNvPicPr>
            <a:picLocks noChangeAspect="1"/>
          </p:cNvPicPr>
          <p:nvPr/>
        </p:nvPicPr>
        <p:blipFill rotWithShape="1">
          <a:blip r:embed="rId5"/>
          <a:srcRect l="602" t="1289" r="6717" b="-1289"/>
          <a:stretch/>
        </p:blipFill>
        <p:spPr>
          <a:xfrm>
            <a:off x="6329032" y="810882"/>
            <a:ext cx="5764646" cy="1431986"/>
          </a:xfrm>
          <a:prstGeom prst="rect">
            <a:avLst/>
          </a:prstGeom>
        </p:spPr>
      </p:pic>
      <p:pic>
        <p:nvPicPr>
          <p:cNvPr id="3" name="Immagine 2">
            <a:extLst>
              <a:ext uri="{FF2B5EF4-FFF2-40B4-BE49-F238E27FC236}">
                <a16:creationId xmlns:a16="http://schemas.microsoft.com/office/drawing/2014/main" id="{40111568-6368-4EEB-B91E-10700089B155}"/>
              </a:ext>
            </a:extLst>
          </p:cNvPr>
          <p:cNvPicPr>
            <a:picLocks noChangeAspect="1"/>
          </p:cNvPicPr>
          <p:nvPr/>
        </p:nvPicPr>
        <p:blipFill>
          <a:blip r:embed="rId6"/>
          <a:stretch>
            <a:fillRect/>
          </a:stretch>
        </p:blipFill>
        <p:spPr>
          <a:xfrm>
            <a:off x="98322" y="445582"/>
            <a:ext cx="6143609" cy="1936091"/>
          </a:xfrm>
          <a:prstGeom prst="rect">
            <a:avLst/>
          </a:prstGeom>
        </p:spPr>
      </p:pic>
      <p:pic>
        <p:nvPicPr>
          <p:cNvPr id="6" name="Immagine 5">
            <a:extLst>
              <a:ext uri="{FF2B5EF4-FFF2-40B4-BE49-F238E27FC236}">
                <a16:creationId xmlns:a16="http://schemas.microsoft.com/office/drawing/2014/main" id="{BF53C4C2-9EBD-4EA4-A84E-DAE69100D3E3}"/>
              </a:ext>
            </a:extLst>
          </p:cNvPr>
          <p:cNvPicPr>
            <a:picLocks noChangeAspect="1"/>
          </p:cNvPicPr>
          <p:nvPr/>
        </p:nvPicPr>
        <p:blipFill>
          <a:blip r:embed="rId7"/>
          <a:stretch>
            <a:fillRect/>
          </a:stretch>
        </p:blipFill>
        <p:spPr>
          <a:xfrm>
            <a:off x="1428443" y="2904893"/>
            <a:ext cx="9967051" cy="3790541"/>
          </a:xfrm>
          <a:prstGeom prst="rect">
            <a:avLst/>
          </a:prstGeom>
        </p:spPr>
      </p:pic>
      <p:sp>
        <p:nvSpPr>
          <p:cNvPr id="9" name="Freccia in giù 8">
            <a:extLst>
              <a:ext uri="{FF2B5EF4-FFF2-40B4-BE49-F238E27FC236}">
                <a16:creationId xmlns:a16="http://schemas.microsoft.com/office/drawing/2014/main" id="{83A2A95A-896B-48FD-962D-99BB655AC370}"/>
              </a:ext>
            </a:extLst>
          </p:cNvPr>
          <p:cNvSpPr/>
          <p:nvPr/>
        </p:nvSpPr>
        <p:spPr>
          <a:xfrm>
            <a:off x="5358137" y="3343563"/>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highlight>
                <a:srgbClr val="FFFF00"/>
              </a:highlight>
            </a:endParaRPr>
          </a:p>
        </p:txBody>
      </p:sp>
    </p:spTree>
    <p:extLst>
      <p:ext uri="{BB962C8B-B14F-4D97-AF65-F5344CB8AC3E}">
        <p14:creationId xmlns:p14="http://schemas.microsoft.com/office/powerpoint/2010/main" val="284271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1991050" y="-2291"/>
            <a:ext cx="8124788" cy="461665"/>
          </a:xfrm>
          <a:prstGeom prst="rect">
            <a:avLst/>
          </a:prstGeom>
        </p:spPr>
        <p:txBody>
          <a:bodyPr wrap="none">
            <a:spAutoFit/>
          </a:bodyPr>
          <a:lstStyle/>
          <a:p>
            <a:r>
              <a:rPr lang="it-IT" sz="2400" b="1" dirty="0">
                <a:solidFill>
                  <a:schemeClr val="accent1">
                    <a:lumMod val="75000"/>
                  </a:schemeClr>
                </a:solidFill>
              </a:rPr>
              <a:t>PERCENTUALE DI FAMIGLIE CON ISEE INFERIORE A 6.000 EURO</a:t>
            </a:r>
          </a:p>
        </p:txBody>
      </p:sp>
      <p:pic>
        <p:nvPicPr>
          <p:cNvPr id="2" name="Immagine 1">
            <a:extLst>
              <a:ext uri="{FF2B5EF4-FFF2-40B4-BE49-F238E27FC236}">
                <a16:creationId xmlns:a16="http://schemas.microsoft.com/office/drawing/2014/main" id="{577FFBC9-DD30-4C61-98C8-B8FA0E7177D2}"/>
              </a:ext>
            </a:extLst>
          </p:cNvPr>
          <p:cNvPicPr>
            <a:picLocks noChangeAspect="1"/>
          </p:cNvPicPr>
          <p:nvPr/>
        </p:nvPicPr>
        <p:blipFill>
          <a:blip r:embed="rId4"/>
          <a:stretch>
            <a:fillRect/>
          </a:stretch>
        </p:blipFill>
        <p:spPr>
          <a:xfrm>
            <a:off x="5942662" y="1255522"/>
            <a:ext cx="6021618" cy="1159874"/>
          </a:xfrm>
          <a:prstGeom prst="rect">
            <a:avLst/>
          </a:prstGeom>
        </p:spPr>
      </p:pic>
      <p:pic>
        <p:nvPicPr>
          <p:cNvPr id="3" name="Immagine 2">
            <a:extLst>
              <a:ext uri="{FF2B5EF4-FFF2-40B4-BE49-F238E27FC236}">
                <a16:creationId xmlns:a16="http://schemas.microsoft.com/office/drawing/2014/main" id="{B5CF930E-B0DA-4E38-97D2-94288A26A502}"/>
              </a:ext>
            </a:extLst>
          </p:cNvPr>
          <p:cNvPicPr>
            <a:picLocks noChangeAspect="1"/>
          </p:cNvPicPr>
          <p:nvPr/>
        </p:nvPicPr>
        <p:blipFill>
          <a:blip r:embed="rId5"/>
          <a:stretch>
            <a:fillRect/>
          </a:stretch>
        </p:blipFill>
        <p:spPr>
          <a:xfrm>
            <a:off x="143347" y="758984"/>
            <a:ext cx="5584593" cy="1761701"/>
          </a:xfrm>
          <a:prstGeom prst="rect">
            <a:avLst/>
          </a:prstGeom>
        </p:spPr>
      </p:pic>
      <p:pic>
        <p:nvPicPr>
          <p:cNvPr id="9" name="Immagine 8">
            <a:extLst>
              <a:ext uri="{FF2B5EF4-FFF2-40B4-BE49-F238E27FC236}">
                <a16:creationId xmlns:a16="http://schemas.microsoft.com/office/drawing/2014/main" id="{D1735E3E-A96A-4500-9720-4377698BD614}"/>
              </a:ext>
            </a:extLst>
          </p:cNvPr>
          <p:cNvPicPr>
            <a:picLocks noChangeAspect="1"/>
          </p:cNvPicPr>
          <p:nvPr/>
        </p:nvPicPr>
        <p:blipFill>
          <a:blip r:embed="rId6"/>
          <a:stretch>
            <a:fillRect/>
          </a:stretch>
        </p:blipFill>
        <p:spPr>
          <a:xfrm>
            <a:off x="825997" y="2550877"/>
            <a:ext cx="10454893" cy="4198790"/>
          </a:xfrm>
          <a:prstGeom prst="rect">
            <a:avLst/>
          </a:prstGeom>
        </p:spPr>
      </p:pic>
      <p:pic>
        <p:nvPicPr>
          <p:cNvPr id="10" name="Immagine 9">
            <a:extLst>
              <a:ext uri="{FF2B5EF4-FFF2-40B4-BE49-F238E27FC236}">
                <a16:creationId xmlns:a16="http://schemas.microsoft.com/office/drawing/2014/main" id="{9AAA96EE-4993-4963-91CC-B43BD5F952E8}"/>
              </a:ext>
            </a:extLst>
          </p:cNvPr>
          <p:cNvPicPr>
            <a:picLocks noChangeAspect="1"/>
          </p:cNvPicPr>
          <p:nvPr/>
        </p:nvPicPr>
        <p:blipFill>
          <a:blip r:embed="rId7"/>
          <a:stretch>
            <a:fillRect/>
          </a:stretch>
        </p:blipFill>
        <p:spPr>
          <a:xfrm>
            <a:off x="0" y="6109394"/>
            <a:ext cx="1259457" cy="731685"/>
          </a:xfrm>
          <a:prstGeom prst="rect">
            <a:avLst/>
          </a:prstGeom>
        </p:spPr>
      </p:pic>
      <p:sp>
        <p:nvSpPr>
          <p:cNvPr id="11" name="Freccia in giù 10">
            <a:extLst>
              <a:ext uri="{FF2B5EF4-FFF2-40B4-BE49-F238E27FC236}">
                <a16:creationId xmlns:a16="http://schemas.microsoft.com/office/drawing/2014/main" id="{EFB755D6-615C-4BBD-8FAF-C1D05C5C956E}"/>
              </a:ext>
            </a:extLst>
          </p:cNvPr>
          <p:cNvSpPr/>
          <p:nvPr/>
        </p:nvSpPr>
        <p:spPr>
          <a:xfrm>
            <a:off x="5349510" y="2520685"/>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highlight>
                <a:srgbClr val="FFFF00"/>
              </a:highlight>
            </a:endParaRPr>
          </a:p>
        </p:txBody>
      </p:sp>
    </p:spTree>
    <p:extLst>
      <p:ext uri="{BB962C8B-B14F-4D97-AF65-F5344CB8AC3E}">
        <p14:creationId xmlns:p14="http://schemas.microsoft.com/office/powerpoint/2010/main" val="1269383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064314" y="-92962"/>
            <a:ext cx="3280513" cy="523220"/>
          </a:xfrm>
          <a:prstGeom prst="rect">
            <a:avLst/>
          </a:prstGeom>
        </p:spPr>
        <p:txBody>
          <a:bodyPr wrap="none">
            <a:spAutoFit/>
          </a:bodyPr>
          <a:lstStyle/>
          <a:p>
            <a:r>
              <a:rPr lang="it-IT" sz="2800" b="1" dirty="0">
                <a:solidFill>
                  <a:schemeClr val="accent1">
                    <a:lumMod val="75000"/>
                  </a:schemeClr>
                </a:solidFill>
              </a:rPr>
              <a:t>RAGAZZI 14-19 ANNI</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1412134" y="68718"/>
            <a:ext cx="1052423" cy="611408"/>
          </a:xfrm>
          <a:prstGeom prst="rect">
            <a:avLst/>
          </a:prstGeom>
        </p:spPr>
      </p:pic>
      <p:sp>
        <p:nvSpPr>
          <p:cNvPr id="2" name="CasellaDiTesto 1">
            <a:extLst>
              <a:ext uri="{FF2B5EF4-FFF2-40B4-BE49-F238E27FC236}">
                <a16:creationId xmlns:a16="http://schemas.microsoft.com/office/drawing/2014/main" id="{D99B4A21-2D0C-496D-9E94-91C479CAA0A4}"/>
              </a:ext>
            </a:extLst>
          </p:cNvPr>
          <p:cNvSpPr txBox="1"/>
          <p:nvPr/>
        </p:nvSpPr>
        <p:spPr>
          <a:xfrm>
            <a:off x="9243729" y="141706"/>
            <a:ext cx="1099468" cy="369332"/>
          </a:xfrm>
          <a:prstGeom prst="rect">
            <a:avLst/>
          </a:prstGeom>
          <a:solidFill>
            <a:schemeClr val="accent6">
              <a:lumMod val="40000"/>
              <a:lumOff val="60000"/>
            </a:schemeClr>
          </a:solidFill>
          <a:ln>
            <a:solidFill>
              <a:schemeClr val="accent6">
                <a:lumMod val="75000"/>
              </a:schemeClr>
            </a:solidFill>
          </a:ln>
        </p:spPr>
        <p:txBody>
          <a:bodyPr wrap="none" rtlCol="0">
            <a:spAutoFit/>
          </a:bodyPr>
          <a:lstStyle/>
          <a:p>
            <a:r>
              <a:rPr lang="it-IT" b="1" dirty="0"/>
              <a:t>Dati 2018</a:t>
            </a:r>
          </a:p>
        </p:txBody>
      </p:sp>
      <p:pic>
        <p:nvPicPr>
          <p:cNvPr id="3" name="Immagine 2">
            <a:extLst>
              <a:ext uri="{FF2B5EF4-FFF2-40B4-BE49-F238E27FC236}">
                <a16:creationId xmlns:a16="http://schemas.microsoft.com/office/drawing/2014/main" id="{9673D8EC-FDD3-4176-94E4-6070DA2D33A0}"/>
              </a:ext>
            </a:extLst>
          </p:cNvPr>
          <p:cNvPicPr>
            <a:picLocks noChangeAspect="1"/>
          </p:cNvPicPr>
          <p:nvPr/>
        </p:nvPicPr>
        <p:blipFill rotWithShape="1">
          <a:blip r:embed="rId5"/>
          <a:srcRect l="3120" t="15998" b="10123"/>
          <a:stretch/>
        </p:blipFill>
        <p:spPr>
          <a:xfrm>
            <a:off x="98323" y="1369417"/>
            <a:ext cx="3937514" cy="2250613"/>
          </a:xfrm>
          <a:prstGeom prst="rect">
            <a:avLst/>
          </a:prstGeom>
        </p:spPr>
      </p:pic>
      <p:pic>
        <p:nvPicPr>
          <p:cNvPr id="9" name="Immagine 8">
            <a:extLst>
              <a:ext uri="{FF2B5EF4-FFF2-40B4-BE49-F238E27FC236}">
                <a16:creationId xmlns:a16="http://schemas.microsoft.com/office/drawing/2014/main" id="{365EAE95-B549-45ED-8E7A-F5DB027B325E}"/>
              </a:ext>
            </a:extLst>
          </p:cNvPr>
          <p:cNvPicPr>
            <a:picLocks noChangeAspect="1"/>
          </p:cNvPicPr>
          <p:nvPr/>
        </p:nvPicPr>
        <p:blipFill rotWithShape="1">
          <a:blip r:embed="rId6"/>
          <a:srcRect b="9819"/>
          <a:stretch/>
        </p:blipFill>
        <p:spPr>
          <a:xfrm>
            <a:off x="8118047" y="1322310"/>
            <a:ext cx="3975630" cy="2405978"/>
          </a:xfrm>
          <a:prstGeom prst="rect">
            <a:avLst/>
          </a:prstGeom>
        </p:spPr>
      </p:pic>
      <p:pic>
        <p:nvPicPr>
          <p:cNvPr id="10" name="Immagine 9">
            <a:extLst>
              <a:ext uri="{FF2B5EF4-FFF2-40B4-BE49-F238E27FC236}">
                <a16:creationId xmlns:a16="http://schemas.microsoft.com/office/drawing/2014/main" id="{0597D159-9B4F-4864-B7B2-5E6F075CD434}"/>
              </a:ext>
            </a:extLst>
          </p:cNvPr>
          <p:cNvPicPr>
            <a:picLocks noChangeAspect="1"/>
          </p:cNvPicPr>
          <p:nvPr/>
        </p:nvPicPr>
        <p:blipFill rotWithShape="1">
          <a:blip r:embed="rId7"/>
          <a:srcRect b="9747"/>
          <a:stretch/>
        </p:blipFill>
        <p:spPr>
          <a:xfrm>
            <a:off x="4153235" y="1369417"/>
            <a:ext cx="3910769" cy="2358871"/>
          </a:xfrm>
          <a:prstGeom prst="rect">
            <a:avLst/>
          </a:prstGeom>
        </p:spPr>
      </p:pic>
      <p:pic>
        <p:nvPicPr>
          <p:cNvPr id="15" name="Immagine 14">
            <a:extLst>
              <a:ext uri="{FF2B5EF4-FFF2-40B4-BE49-F238E27FC236}">
                <a16:creationId xmlns:a16="http://schemas.microsoft.com/office/drawing/2014/main" id="{52ED1572-7A72-4883-BA8F-8116D07E3450}"/>
              </a:ext>
            </a:extLst>
          </p:cNvPr>
          <p:cNvPicPr>
            <a:picLocks noChangeAspect="1"/>
          </p:cNvPicPr>
          <p:nvPr/>
        </p:nvPicPr>
        <p:blipFill>
          <a:blip r:embed="rId8"/>
          <a:stretch>
            <a:fillRect/>
          </a:stretch>
        </p:blipFill>
        <p:spPr>
          <a:xfrm>
            <a:off x="3728132" y="377559"/>
            <a:ext cx="3952875" cy="409575"/>
          </a:xfrm>
          <a:prstGeom prst="rect">
            <a:avLst/>
          </a:prstGeom>
        </p:spPr>
      </p:pic>
      <p:pic>
        <p:nvPicPr>
          <p:cNvPr id="16" name="Immagine 15">
            <a:extLst>
              <a:ext uri="{FF2B5EF4-FFF2-40B4-BE49-F238E27FC236}">
                <a16:creationId xmlns:a16="http://schemas.microsoft.com/office/drawing/2014/main" id="{DAD59EDE-4F70-4621-9FAC-5E5458171FFC}"/>
              </a:ext>
            </a:extLst>
          </p:cNvPr>
          <p:cNvPicPr>
            <a:picLocks noChangeAspect="1"/>
          </p:cNvPicPr>
          <p:nvPr/>
        </p:nvPicPr>
        <p:blipFill rotWithShape="1">
          <a:blip r:embed="rId9"/>
          <a:srcRect t="1909" b="9631"/>
          <a:stretch/>
        </p:blipFill>
        <p:spPr>
          <a:xfrm>
            <a:off x="4222246" y="4394294"/>
            <a:ext cx="4013613" cy="2446745"/>
          </a:xfrm>
          <a:prstGeom prst="rect">
            <a:avLst/>
          </a:prstGeom>
        </p:spPr>
      </p:pic>
      <p:pic>
        <p:nvPicPr>
          <p:cNvPr id="17" name="Immagine 16">
            <a:extLst>
              <a:ext uri="{FF2B5EF4-FFF2-40B4-BE49-F238E27FC236}">
                <a16:creationId xmlns:a16="http://schemas.microsoft.com/office/drawing/2014/main" id="{DEBF8BE4-3A72-483B-A0B4-26B5E60DED06}"/>
              </a:ext>
            </a:extLst>
          </p:cNvPr>
          <p:cNvPicPr>
            <a:picLocks noChangeAspect="1"/>
          </p:cNvPicPr>
          <p:nvPr/>
        </p:nvPicPr>
        <p:blipFill rotWithShape="1">
          <a:blip r:embed="rId10"/>
          <a:srcRect b="9736"/>
          <a:stretch/>
        </p:blipFill>
        <p:spPr>
          <a:xfrm>
            <a:off x="0" y="4252821"/>
            <a:ext cx="4168227" cy="2588218"/>
          </a:xfrm>
          <a:prstGeom prst="rect">
            <a:avLst/>
          </a:prstGeom>
        </p:spPr>
      </p:pic>
      <p:pic>
        <p:nvPicPr>
          <p:cNvPr id="18" name="Immagine 17">
            <a:extLst>
              <a:ext uri="{FF2B5EF4-FFF2-40B4-BE49-F238E27FC236}">
                <a16:creationId xmlns:a16="http://schemas.microsoft.com/office/drawing/2014/main" id="{620A3F89-8561-4459-B8BD-AE781A4E87C3}"/>
              </a:ext>
            </a:extLst>
          </p:cNvPr>
          <p:cNvPicPr>
            <a:picLocks noChangeAspect="1"/>
          </p:cNvPicPr>
          <p:nvPr/>
        </p:nvPicPr>
        <p:blipFill rotWithShape="1">
          <a:blip r:embed="rId11"/>
          <a:srcRect t="3646"/>
          <a:stretch/>
        </p:blipFill>
        <p:spPr>
          <a:xfrm>
            <a:off x="8235859" y="4454113"/>
            <a:ext cx="3919845" cy="2301165"/>
          </a:xfrm>
          <a:prstGeom prst="rect">
            <a:avLst/>
          </a:prstGeom>
        </p:spPr>
      </p:pic>
      <p:sp>
        <p:nvSpPr>
          <p:cNvPr id="19" name="Rettangolo 18">
            <a:extLst>
              <a:ext uri="{FF2B5EF4-FFF2-40B4-BE49-F238E27FC236}">
                <a16:creationId xmlns:a16="http://schemas.microsoft.com/office/drawing/2014/main" id="{5D82A43E-C2F3-4026-B2FF-52817578FBC7}"/>
              </a:ext>
            </a:extLst>
          </p:cNvPr>
          <p:cNvSpPr/>
          <p:nvPr/>
        </p:nvSpPr>
        <p:spPr>
          <a:xfrm>
            <a:off x="584910" y="865213"/>
            <a:ext cx="3143222" cy="523220"/>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14-19enni che consuma 3+ porzioni di frutta e verdura al giorno</a:t>
            </a:r>
          </a:p>
        </p:txBody>
      </p:sp>
      <p:sp>
        <p:nvSpPr>
          <p:cNvPr id="20" name="Rettangolo 19">
            <a:extLst>
              <a:ext uri="{FF2B5EF4-FFF2-40B4-BE49-F238E27FC236}">
                <a16:creationId xmlns:a16="http://schemas.microsoft.com/office/drawing/2014/main" id="{73BB6272-E520-473D-BFE7-936744877E83}"/>
              </a:ext>
            </a:extLst>
          </p:cNvPr>
          <p:cNvSpPr/>
          <p:nvPr/>
        </p:nvSpPr>
        <p:spPr>
          <a:xfrm>
            <a:off x="4721764" y="1015073"/>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14-19enni obesi</a:t>
            </a:r>
          </a:p>
        </p:txBody>
      </p:sp>
      <p:sp>
        <p:nvSpPr>
          <p:cNvPr id="21" name="Rettangolo 20">
            <a:extLst>
              <a:ext uri="{FF2B5EF4-FFF2-40B4-BE49-F238E27FC236}">
                <a16:creationId xmlns:a16="http://schemas.microsoft.com/office/drawing/2014/main" id="{DEE1A432-F623-4609-9989-10BF6B227E80}"/>
              </a:ext>
            </a:extLst>
          </p:cNvPr>
          <p:cNvSpPr/>
          <p:nvPr/>
        </p:nvSpPr>
        <p:spPr>
          <a:xfrm>
            <a:off x="8771586" y="871656"/>
            <a:ext cx="3143222" cy="523220"/>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14-19enni che non pratica attività fisica</a:t>
            </a:r>
          </a:p>
        </p:txBody>
      </p:sp>
      <p:sp>
        <p:nvSpPr>
          <p:cNvPr id="22" name="Rettangolo 21">
            <a:extLst>
              <a:ext uri="{FF2B5EF4-FFF2-40B4-BE49-F238E27FC236}">
                <a16:creationId xmlns:a16="http://schemas.microsoft.com/office/drawing/2014/main" id="{7F0D6F29-53EF-42BF-BC3B-5BB9E4A73C90}"/>
              </a:ext>
            </a:extLst>
          </p:cNvPr>
          <p:cNvSpPr/>
          <p:nvPr/>
        </p:nvSpPr>
        <p:spPr>
          <a:xfrm>
            <a:off x="495469" y="3800111"/>
            <a:ext cx="3143222" cy="523220"/>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14-19enni fumatori regolari</a:t>
            </a:r>
          </a:p>
        </p:txBody>
      </p:sp>
      <p:sp>
        <p:nvSpPr>
          <p:cNvPr id="23" name="Rettangolo 22">
            <a:extLst>
              <a:ext uri="{FF2B5EF4-FFF2-40B4-BE49-F238E27FC236}">
                <a16:creationId xmlns:a16="http://schemas.microsoft.com/office/drawing/2014/main" id="{1B9EFB07-D546-44D1-8F39-FB586E0D9BA8}"/>
              </a:ext>
            </a:extLst>
          </p:cNvPr>
          <p:cNvSpPr/>
          <p:nvPr/>
        </p:nvSpPr>
        <p:spPr>
          <a:xfrm>
            <a:off x="4880553" y="3821422"/>
            <a:ext cx="3143222" cy="523220"/>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14-19enni bevitori eccedentari (binge drinkers)</a:t>
            </a:r>
          </a:p>
        </p:txBody>
      </p:sp>
      <p:sp>
        <p:nvSpPr>
          <p:cNvPr id="24" name="Rettangolo 23">
            <a:extLst>
              <a:ext uri="{FF2B5EF4-FFF2-40B4-BE49-F238E27FC236}">
                <a16:creationId xmlns:a16="http://schemas.microsoft.com/office/drawing/2014/main" id="{E44207B3-33A5-44B2-8DEE-62A00DC360C4}"/>
              </a:ext>
            </a:extLst>
          </p:cNvPr>
          <p:cNvSpPr/>
          <p:nvPr/>
        </p:nvSpPr>
        <p:spPr>
          <a:xfrm>
            <a:off x="8624170" y="3821422"/>
            <a:ext cx="3143222" cy="523220"/>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14-19enni che hanno consumato sostanze psicotrope</a:t>
            </a:r>
          </a:p>
        </p:txBody>
      </p:sp>
    </p:spTree>
    <p:extLst>
      <p:ext uri="{BB962C8B-B14F-4D97-AF65-F5344CB8AC3E}">
        <p14:creationId xmlns:p14="http://schemas.microsoft.com/office/powerpoint/2010/main" val="402776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2015363" y="30334"/>
            <a:ext cx="8161273" cy="400110"/>
          </a:xfrm>
          <a:prstGeom prst="rect">
            <a:avLst/>
          </a:prstGeom>
        </p:spPr>
        <p:txBody>
          <a:bodyPr wrap="none">
            <a:spAutoFit/>
          </a:bodyPr>
          <a:lstStyle/>
          <a:p>
            <a:r>
              <a:rPr lang="it-IT" sz="2000" b="1" dirty="0">
                <a:solidFill>
                  <a:schemeClr val="accent1">
                    <a:lumMod val="75000"/>
                  </a:schemeClr>
                </a:solidFill>
              </a:rPr>
              <a:t>PROPENSIONE AL GIOCO D’AZZARDO NELLA POPOLAZIONE MAGGIORENNE</a:t>
            </a:r>
          </a:p>
        </p:txBody>
      </p:sp>
      <p:pic>
        <p:nvPicPr>
          <p:cNvPr id="2" name="Immagine 1">
            <a:extLst>
              <a:ext uri="{FF2B5EF4-FFF2-40B4-BE49-F238E27FC236}">
                <a16:creationId xmlns:a16="http://schemas.microsoft.com/office/drawing/2014/main" id="{B0B6E835-E761-42CB-A608-B4CA7D1CBDAC}"/>
              </a:ext>
            </a:extLst>
          </p:cNvPr>
          <p:cNvPicPr>
            <a:picLocks noChangeAspect="1"/>
          </p:cNvPicPr>
          <p:nvPr/>
        </p:nvPicPr>
        <p:blipFill rotWithShape="1">
          <a:blip r:embed="rId4"/>
          <a:srcRect r="9975"/>
          <a:stretch/>
        </p:blipFill>
        <p:spPr>
          <a:xfrm>
            <a:off x="7105747" y="1282144"/>
            <a:ext cx="4921062" cy="1358772"/>
          </a:xfrm>
          <a:prstGeom prst="rect">
            <a:avLst/>
          </a:prstGeom>
        </p:spPr>
      </p:pic>
      <p:pic>
        <p:nvPicPr>
          <p:cNvPr id="3" name="Immagine 2">
            <a:extLst>
              <a:ext uri="{FF2B5EF4-FFF2-40B4-BE49-F238E27FC236}">
                <a16:creationId xmlns:a16="http://schemas.microsoft.com/office/drawing/2014/main" id="{AC933F68-E9F7-4A52-8C3E-C84B323B14E1}"/>
              </a:ext>
            </a:extLst>
          </p:cNvPr>
          <p:cNvPicPr>
            <a:picLocks noChangeAspect="1"/>
          </p:cNvPicPr>
          <p:nvPr/>
        </p:nvPicPr>
        <p:blipFill>
          <a:blip r:embed="rId5"/>
          <a:stretch>
            <a:fillRect/>
          </a:stretch>
        </p:blipFill>
        <p:spPr>
          <a:xfrm>
            <a:off x="928687" y="3162300"/>
            <a:ext cx="11098122" cy="3603157"/>
          </a:xfrm>
          <a:prstGeom prst="rect">
            <a:avLst/>
          </a:prstGeom>
        </p:spPr>
      </p:pic>
      <p:pic>
        <p:nvPicPr>
          <p:cNvPr id="6" name="Immagine 5">
            <a:extLst>
              <a:ext uri="{FF2B5EF4-FFF2-40B4-BE49-F238E27FC236}">
                <a16:creationId xmlns:a16="http://schemas.microsoft.com/office/drawing/2014/main" id="{DB3A7461-9CAD-4682-B47D-B16AF17CE36B}"/>
              </a:ext>
            </a:extLst>
          </p:cNvPr>
          <p:cNvPicPr>
            <a:picLocks noChangeAspect="1"/>
          </p:cNvPicPr>
          <p:nvPr/>
        </p:nvPicPr>
        <p:blipFill>
          <a:blip r:embed="rId6"/>
          <a:stretch>
            <a:fillRect/>
          </a:stretch>
        </p:blipFill>
        <p:spPr>
          <a:xfrm>
            <a:off x="-7828" y="5919599"/>
            <a:ext cx="1542422" cy="896190"/>
          </a:xfrm>
          <a:prstGeom prst="rect">
            <a:avLst/>
          </a:prstGeom>
        </p:spPr>
      </p:pic>
      <p:pic>
        <p:nvPicPr>
          <p:cNvPr id="9" name="Immagine 8">
            <a:extLst>
              <a:ext uri="{FF2B5EF4-FFF2-40B4-BE49-F238E27FC236}">
                <a16:creationId xmlns:a16="http://schemas.microsoft.com/office/drawing/2014/main" id="{41F8FD21-827B-4E92-8B81-A61E8B9FEC1A}"/>
              </a:ext>
            </a:extLst>
          </p:cNvPr>
          <p:cNvPicPr>
            <a:picLocks noChangeAspect="1"/>
          </p:cNvPicPr>
          <p:nvPr/>
        </p:nvPicPr>
        <p:blipFill>
          <a:blip r:embed="rId7"/>
          <a:stretch>
            <a:fillRect/>
          </a:stretch>
        </p:blipFill>
        <p:spPr>
          <a:xfrm>
            <a:off x="403464" y="828922"/>
            <a:ext cx="6530736" cy="2019601"/>
          </a:xfrm>
          <a:prstGeom prst="rect">
            <a:avLst/>
          </a:prstGeom>
        </p:spPr>
      </p:pic>
      <p:sp>
        <p:nvSpPr>
          <p:cNvPr id="10" name="Freccia in giù 9">
            <a:extLst>
              <a:ext uri="{FF2B5EF4-FFF2-40B4-BE49-F238E27FC236}">
                <a16:creationId xmlns:a16="http://schemas.microsoft.com/office/drawing/2014/main" id="{FD4BE3A5-1C5F-4720-ABF1-C1835F1A8AD8}"/>
              </a:ext>
            </a:extLst>
          </p:cNvPr>
          <p:cNvSpPr/>
          <p:nvPr/>
        </p:nvSpPr>
        <p:spPr>
          <a:xfrm>
            <a:off x="5368325" y="3796342"/>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7213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818554" y="-15833"/>
            <a:ext cx="3340017" cy="553998"/>
          </a:xfrm>
          <a:prstGeom prst="rect">
            <a:avLst/>
          </a:prstGeom>
        </p:spPr>
        <p:txBody>
          <a:bodyPr wrap="none">
            <a:spAutoFit/>
          </a:bodyPr>
          <a:lstStyle/>
          <a:p>
            <a:r>
              <a:rPr lang="it-IT" sz="3000" b="1" dirty="0">
                <a:solidFill>
                  <a:schemeClr val="accent1">
                    <a:lumMod val="75000"/>
                  </a:schemeClr>
                </a:solidFill>
              </a:rPr>
              <a:t>FAMIGLIE E MINORI</a:t>
            </a:r>
          </a:p>
        </p:txBody>
      </p:sp>
      <p:pic>
        <p:nvPicPr>
          <p:cNvPr id="4" name="Immagine 3">
            <a:extLst>
              <a:ext uri="{FF2B5EF4-FFF2-40B4-BE49-F238E27FC236}">
                <a16:creationId xmlns:a16="http://schemas.microsoft.com/office/drawing/2014/main" id="{6F7CE0C5-A53C-41B2-8AA7-031FC85A8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1" y="2164732"/>
            <a:ext cx="6506716" cy="4603501"/>
          </a:xfrm>
          <a:prstGeom prst="rect">
            <a:avLst/>
          </a:prstGeom>
        </p:spPr>
      </p:pic>
      <p:sp>
        <p:nvSpPr>
          <p:cNvPr id="5" name="Rettangolo 4">
            <a:extLst>
              <a:ext uri="{FF2B5EF4-FFF2-40B4-BE49-F238E27FC236}">
                <a16:creationId xmlns:a16="http://schemas.microsoft.com/office/drawing/2014/main" id="{47AB1921-48E2-4F8D-A40F-A187E4A1CD8A}"/>
              </a:ext>
            </a:extLst>
          </p:cNvPr>
          <p:cNvSpPr/>
          <p:nvPr/>
        </p:nvSpPr>
        <p:spPr>
          <a:xfrm>
            <a:off x="5351254" y="1716334"/>
            <a:ext cx="6096000" cy="1477328"/>
          </a:xfrm>
          <a:prstGeom prst="rect">
            <a:avLst/>
          </a:prstGeom>
        </p:spPr>
        <p:txBody>
          <a:bodyPr>
            <a:spAutoFit/>
          </a:bodyPr>
          <a:lstStyle/>
          <a:p>
            <a:pPr algn="just"/>
            <a:r>
              <a:rPr lang="it-IT" dirty="0"/>
              <a:t>Un quadro sintetico relativo alla tematica “Famiglie e minori” con gli indicatori che la compongono, al fine di fornire una fotografia della zona APUANE ed una lettura dei vari fenomeni in benchmarking con la situazione regionale e quella della USL Toscana Nord Ovest.</a:t>
            </a:r>
          </a:p>
        </p:txBody>
      </p:sp>
      <p:sp>
        <p:nvSpPr>
          <p:cNvPr id="8" name="Freccia in giù 7">
            <a:extLst>
              <a:ext uri="{FF2B5EF4-FFF2-40B4-BE49-F238E27FC236}">
                <a16:creationId xmlns:a16="http://schemas.microsoft.com/office/drawing/2014/main" id="{DA0171B8-8FA5-4B41-8686-B25726F53DE9}"/>
              </a:ext>
            </a:extLst>
          </p:cNvPr>
          <p:cNvSpPr/>
          <p:nvPr/>
        </p:nvSpPr>
        <p:spPr>
          <a:xfrm>
            <a:off x="5368325" y="3796342"/>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257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4003220-3A2C-4CE1-B5E8-452B07A92826}"/>
              </a:ext>
            </a:extLst>
          </p:cNvPr>
          <p:cNvPicPr>
            <a:picLocks noChangeAspect="1"/>
          </p:cNvPicPr>
          <p:nvPr/>
        </p:nvPicPr>
        <p:blipFill>
          <a:blip r:embed="rId2"/>
          <a:stretch>
            <a:fillRect/>
          </a:stretch>
        </p:blipFill>
        <p:spPr>
          <a:xfrm>
            <a:off x="513867" y="42378"/>
            <a:ext cx="8230313" cy="6773243"/>
          </a:xfrm>
          <a:prstGeom prst="rect">
            <a:avLst/>
          </a:prstGeom>
        </p:spPr>
      </p:pic>
      <p:pic>
        <p:nvPicPr>
          <p:cNvPr id="13" name="Immagine 12">
            <a:extLst>
              <a:ext uri="{FF2B5EF4-FFF2-40B4-BE49-F238E27FC236}">
                <a16:creationId xmlns:a16="http://schemas.microsoft.com/office/drawing/2014/main" id="{3E0CC4D1-7F7C-427A-B075-1537E65574C2}"/>
              </a:ext>
            </a:extLst>
          </p:cNvPr>
          <p:cNvPicPr>
            <a:picLocks noChangeAspect="1"/>
          </p:cNvPicPr>
          <p:nvPr/>
        </p:nvPicPr>
        <p:blipFill>
          <a:blip r:embed="rId3"/>
          <a:stretch>
            <a:fillRect/>
          </a:stretch>
        </p:blipFill>
        <p:spPr>
          <a:xfrm>
            <a:off x="10717870" y="657602"/>
            <a:ext cx="1476894" cy="625968"/>
          </a:xfrm>
          <a:prstGeom prst="rect">
            <a:avLst/>
          </a:prstGeom>
        </p:spPr>
      </p:pic>
      <p:pic>
        <p:nvPicPr>
          <p:cNvPr id="14" name="Immagine 13">
            <a:extLst>
              <a:ext uri="{FF2B5EF4-FFF2-40B4-BE49-F238E27FC236}">
                <a16:creationId xmlns:a16="http://schemas.microsoft.com/office/drawing/2014/main" id="{B9E612C9-7CF6-4A28-9340-AB678AD2155B}"/>
              </a:ext>
            </a:extLst>
          </p:cNvPr>
          <p:cNvPicPr>
            <a:picLocks noChangeAspect="1"/>
          </p:cNvPicPr>
          <p:nvPr/>
        </p:nvPicPr>
        <p:blipFill>
          <a:blip r:embed="rId4"/>
          <a:stretch>
            <a:fillRect/>
          </a:stretch>
        </p:blipFill>
        <p:spPr>
          <a:xfrm>
            <a:off x="10632759" y="24336"/>
            <a:ext cx="1415231" cy="625968"/>
          </a:xfrm>
          <a:prstGeom prst="rect">
            <a:avLst/>
          </a:prstGeom>
        </p:spPr>
      </p:pic>
      <p:pic>
        <p:nvPicPr>
          <p:cNvPr id="15" name="Immagine 14">
            <a:extLst>
              <a:ext uri="{FF2B5EF4-FFF2-40B4-BE49-F238E27FC236}">
                <a16:creationId xmlns:a16="http://schemas.microsoft.com/office/drawing/2014/main" id="{6AF683C0-47D1-458F-A2BF-E94EC2F3F6E1}"/>
              </a:ext>
            </a:extLst>
          </p:cNvPr>
          <p:cNvPicPr>
            <a:picLocks noChangeAspect="1"/>
          </p:cNvPicPr>
          <p:nvPr/>
        </p:nvPicPr>
        <p:blipFill>
          <a:blip r:embed="rId5"/>
          <a:stretch>
            <a:fillRect/>
          </a:stretch>
        </p:blipFill>
        <p:spPr>
          <a:xfrm>
            <a:off x="10776768" y="1291136"/>
            <a:ext cx="1415232" cy="822183"/>
          </a:xfrm>
          <a:prstGeom prst="rect">
            <a:avLst/>
          </a:prstGeom>
        </p:spPr>
      </p:pic>
      <p:pic>
        <p:nvPicPr>
          <p:cNvPr id="16" name="Immagine 15">
            <a:extLst>
              <a:ext uri="{FF2B5EF4-FFF2-40B4-BE49-F238E27FC236}">
                <a16:creationId xmlns:a16="http://schemas.microsoft.com/office/drawing/2014/main" id="{CCF4504F-86E8-429D-97D9-9BE94B62C961}"/>
              </a:ext>
            </a:extLst>
          </p:cNvPr>
          <p:cNvPicPr>
            <a:picLocks noChangeAspect="1"/>
          </p:cNvPicPr>
          <p:nvPr/>
        </p:nvPicPr>
        <p:blipFill rotWithShape="1">
          <a:blip r:embed="rId6"/>
          <a:srcRect r="31688"/>
          <a:stretch/>
        </p:blipFill>
        <p:spPr>
          <a:xfrm>
            <a:off x="8578845" y="4416723"/>
            <a:ext cx="2415014" cy="1228419"/>
          </a:xfrm>
          <a:prstGeom prst="rect">
            <a:avLst/>
          </a:prstGeom>
        </p:spPr>
      </p:pic>
      <p:pic>
        <p:nvPicPr>
          <p:cNvPr id="17" name="Immagine 16">
            <a:extLst>
              <a:ext uri="{FF2B5EF4-FFF2-40B4-BE49-F238E27FC236}">
                <a16:creationId xmlns:a16="http://schemas.microsoft.com/office/drawing/2014/main" id="{909336CF-976D-43F3-AA3A-92946A64C27E}"/>
              </a:ext>
            </a:extLst>
          </p:cNvPr>
          <p:cNvPicPr>
            <a:picLocks noChangeAspect="1"/>
          </p:cNvPicPr>
          <p:nvPr/>
        </p:nvPicPr>
        <p:blipFill rotWithShape="1">
          <a:blip r:embed="rId7"/>
          <a:srcRect l="6335" r="7438"/>
          <a:stretch/>
        </p:blipFill>
        <p:spPr>
          <a:xfrm>
            <a:off x="9185743" y="5729977"/>
            <a:ext cx="2894030" cy="940841"/>
          </a:xfrm>
          <a:prstGeom prst="rect">
            <a:avLst/>
          </a:prstGeom>
        </p:spPr>
      </p:pic>
      <p:pic>
        <p:nvPicPr>
          <p:cNvPr id="18" name="Immagine 17">
            <a:extLst>
              <a:ext uri="{FF2B5EF4-FFF2-40B4-BE49-F238E27FC236}">
                <a16:creationId xmlns:a16="http://schemas.microsoft.com/office/drawing/2014/main" id="{8CB5370E-42AC-4980-9F43-DF10EFFA901F}"/>
              </a:ext>
            </a:extLst>
          </p:cNvPr>
          <p:cNvPicPr>
            <a:picLocks noChangeAspect="1"/>
          </p:cNvPicPr>
          <p:nvPr/>
        </p:nvPicPr>
        <p:blipFill>
          <a:blip r:embed="rId8"/>
          <a:stretch>
            <a:fillRect/>
          </a:stretch>
        </p:blipFill>
        <p:spPr>
          <a:xfrm>
            <a:off x="28428" y="881561"/>
            <a:ext cx="542925" cy="409575"/>
          </a:xfrm>
          <a:prstGeom prst="rect">
            <a:avLst/>
          </a:prstGeom>
        </p:spPr>
      </p:pic>
      <p:pic>
        <p:nvPicPr>
          <p:cNvPr id="19" name="Immagine 18">
            <a:extLst>
              <a:ext uri="{FF2B5EF4-FFF2-40B4-BE49-F238E27FC236}">
                <a16:creationId xmlns:a16="http://schemas.microsoft.com/office/drawing/2014/main" id="{BEECB1B5-DA6D-4706-A87A-AADC466DDDD1}"/>
              </a:ext>
            </a:extLst>
          </p:cNvPr>
          <p:cNvPicPr>
            <a:picLocks noChangeAspect="1"/>
          </p:cNvPicPr>
          <p:nvPr/>
        </p:nvPicPr>
        <p:blipFill>
          <a:blip r:embed="rId9"/>
          <a:stretch>
            <a:fillRect/>
          </a:stretch>
        </p:blipFill>
        <p:spPr>
          <a:xfrm>
            <a:off x="72175" y="3045250"/>
            <a:ext cx="457200" cy="428625"/>
          </a:xfrm>
          <a:prstGeom prst="rect">
            <a:avLst/>
          </a:prstGeom>
        </p:spPr>
      </p:pic>
      <p:pic>
        <p:nvPicPr>
          <p:cNvPr id="20" name="Immagine 19">
            <a:extLst>
              <a:ext uri="{FF2B5EF4-FFF2-40B4-BE49-F238E27FC236}">
                <a16:creationId xmlns:a16="http://schemas.microsoft.com/office/drawing/2014/main" id="{659B3CCF-771C-4168-AABB-0F88F183B38C}"/>
              </a:ext>
            </a:extLst>
          </p:cNvPr>
          <p:cNvPicPr>
            <a:picLocks noChangeAspect="1"/>
          </p:cNvPicPr>
          <p:nvPr/>
        </p:nvPicPr>
        <p:blipFill>
          <a:blip r:embed="rId8"/>
          <a:stretch>
            <a:fillRect/>
          </a:stretch>
        </p:blipFill>
        <p:spPr>
          <a:xfrm>
            <a:off x="28019" y="1292652"/>
            <a:ext cx="542925" cy="409575"/>
          </a:xfrm>
          <a:prstGeom prst="rect">
            <a:avLst/>
          </a:prstGeom>
        </p:spPr>
      </p:pic>
      <p:pic>
        <p:nvPicPr>
          <p:cNvPr id="21" name="Immagine 20">
            <a:extLst>
              <a:ext uri="{FF2B5EF4-FFF2-40B4-BE49-F238E27FC236}">
                <a16:creationId xmlns:a16="http://schemas.microsoft.com/office/drawing/2014/main" id="{5F824C85-1E3D-4A0F-AB76-288A32C0B54A}"/>
              </a:ext>
            </a:extLst>
          </p:cNvPr>
          <p:cNvPicPr>
            <a:picLocks noChangeAspect="1"/>
          </p:cNvPicPr>
          <p:nvPr/>
        </p:nvPicPr>
        <p:blipFill>
          <a:blip r:embed="rId8"/>
          <a:stretch>
            <a:fillRect/>
          </a:stretch>
        </p:blipFill>
        <p:spPr>
          <a:xfrm>
            <a:off x="28018" y="1732916"/>
            <a:ext cx="542925" cy="409575"/>
          </a:xfrm>
          <a:prstGeom prst="rect">
            <a:avLst/>
          </a:prstGeom>
        </p:spPr>
      </p:pic>
      <p:pic>
        <p:nvPicPr>
          <p:cNvPr id="22" name="Immagine 21">
            <a:extLst>
              <a:ext uri="{FF2B5EF4-FFF2-40B4-BE49-F238E27FC236}">
                <a16:creationId xmlns:a16="http://schemas.microsoft.com/office/drawing/2014/main" id="{9BBD010E-1E63-4C53-B138-874C46F2B2DE}"/>
              </a:ext>
            </a:extLst>
          </p:cNvPr>
          <p:cNvPicPr>
            <a:picLocks noChangeAspect="1"/>
          </p:cNvPicPr>
          <p:nvPr/>
        </p:nvPicPr>
        <p:blipFill>
          <a:blip r:embed="rId8"/>
          <a:stretch>
            <a:fillRect/>
          </a:stretch>
        </p:blipFill>
        <p:spPr>
          <a:xfrm>
            <a:off x="20991" y="2186203"/>
            <a:ext cx="542925" cy="409575"/>
          </a:xfrm>
          <a:prstGeom prst="rect">
            <a:avLst/>
          </a:prstGeom>
        </p:spPr>
      </p:pic>
      <p:pic>
        <p:nvPicPr>
          <p:cNvPr id="23" name="Immagine 22">
            <a:extLst>
              <a:ext uri="{FF2B5EF4-FFF2-40B4-BE49-F238E27FC236}">
                <a16:creationId xmlns:a16="http://schemas.microsoft.com/office/drawing/2014/main" id="{5B6883A6-D217-425E-ADA1-D6E4FCAF9188}"/>
              </a:ext>
            </a:extLst>
          </p:cNvPr>
          <p:cNvPicPr>
            <a:picLocks noChangeAspect="1"/>
          </p:cNvPicPr>
          <p:nvPr/>
        </p:nvPicPr>
        <p:blipFill>
          <a:blip r:embed="rId8"/>
          <a:stretch>
            <a:fillRect/>
          </a:stretch>
        </p:blipFill>
        <p:spPr>
          <a:xfrm>
            <a:off x="8311" y="4390845"/>
            <a:ext cx="542925" cy="409575"/>
          </a:xfrm>
          <a:prstGeom prst="rect">
            <a:avLst/>
          </a:prstGeom>
        </p:spPr>
      </p:pic>
      <p:pic>
        <p:nvPicPr>
          <p:cNvPr id="24" name="Immagine 23">
            <a:extLst>
              <a:ext uri="{FF2B5EF4-FFF2-40B4-BE49-F238E27FC236}">
                <a16:creationId xmlns:a16="http://schemas.microsoft.com/office/drawing/2014/main" id="{26E3EA7F-60E5-4246-A486-554AF652E13D}"/>
              </a:ext>
            </a:extLst>
          </p:cNvPr>
          <p:cNvPicPr>
            <a:picLocks noChangeAspect="1"/>
          </p:cNvPicPr>
          <p:nvPr/>
        </p:nvPicPr>
        <p:blipFill>
          <a:blip r:embed="rId8"/>
          <a:stretch>
            <a:fillRect/>
          </a:stretch>
        </p:blipFill>
        <p:spPr>
          <a:xfrm>
            <a:off x="3738" y="5235567"/>
            <a:ext cx="542925" cy="409575"/>
          </a:xfrm>
          <a:prstGeom prst="rect">
            <a:avLst/>
          </a:prstGeom>
        </p:spPr>
      </p:pic>
      <p:pic>
        <p:nvPicPr>
          <p:cNvPr id="25" name="Immagine 24">
            <a:extLst>
              <a:ext uri="{FF2B5EF4-FFF2-40B4-BE49-F238E27FC236}">
                <a16:creationId xmlns:a16="http://schemas.microsoft.com/office/drawing/2014/main" id="{E0F7B4D7-262C-4FEF-B856-257CBED1E939}"/>
              </a:ext>
            </a:extLst>
          </p:cNvPr>
          <p:cNvPicPr>
            <a:picLocks noChangeAspect="1"/>
          </p:cNvPicPr>
          <p:nvPr/>
        </p:nvPicPr>
        <p:blipFill>
          <a:blip r:embed="rId8"/>
          <a:stretch>
            <a:fillRect/>
          </a:stretch>
        </p:blipFill>
        <p:spPr>
          <a:xfrm>
            <a:off x="8311" y="3473956"/>
            <a:ext cx="542925" cy="409575"/>
          </a:xfrm>
          <a:prstGeom prst="rect">
            <a:avLst/>
          </a:prstGeom>
        </p:spPr>
      </p:pic>
      <p:pic>
        <p:nvPicPr>
          <p:cNvPr id="26" name="Immagine 25">
            <a:extLst>
              <a:ext uri="{FF2B5EF4-FFF2-40B4-BE49-F238E27FC236}">
                <a16:creationId xmlns:a16="http://schemas.microsoft.com/office/drawing/2014/main" id="{D3148FAF-99AE-4FF0-ABDA-F214C2AA4869}"/>
              </a:ext>
            </a:extLst>
          </p:cNvPr>
          <p:cNvPicPr>
            <a:picLocks noChangeAspect="1"/>
          </p:cNvPicPr>
          <p:nvPr/>
        </p:nvPicPr>
        <p:blipFill>
          <a:blip r:embed="rId10"/>
          <a:stretch>
            <a:fillRect/>
          </a:stretch>
        </p:blipFill>
        <p:spPr>
          <a:xfrm>
            <a:off x="40039" y="2615767"/>
            <a:ext cx="504825" cy="419100"/>
          </a:xfrm>
          <a:prstGeom prst="rect">
            <a:avLst/>
          </a:prstGeom>
        </p:spPr>
      </p:pic>
      <p:pic>
        <p:nvPicPr>
          <p:cNvPr id="27" name="Immagine 26">
            <a:extLst>
              <a:ext uri="{FF2B5EF4-FFF2-40B4-BE49-F238E27FC236}">
                <a16:creationId xmlns:a16="http://schemas.microsoft.com/office/drawing/2014/main" id="{3DBD8D27-05E9-42C5-8B88-5FCB4E9A7716}"/>
              </a:ext>
            </a:extLst>
          </p:cNvPr>
          <p:cNvPicPr>
            <a:picLocks noChangeAspect="1"/>
          </p:cNvPicPr>
          <p:nvPr/>
        </p:nvPicPr>
        <p:blipFill>
          <a:blip r:embed="rId10"/>
          <a:stretch>
            <a:fillRect/>
          </a:stretch>
        </p:blipFill>
        <p:spPr>
          <a:xfrm>
            <a:off x="20818" y="3974725"/>
            <a:ext cx="504825" cy="419100"/>
          </a:xfrm>
          <a:prstGeom prst="rect">
            <a:avLst/>
          </a:prstGeom>
        </p:spPr>
      </p:pic>
      <p:pic>
        <p:nvPicPr>
          <p:cNvPr id="28" name="Immagine 27">
            <a:extLst>
              <a:ext uri="{FF2B5EF4-FFF2-40B4-BE49-F238E27FC236}">
                <a16:creationId xmlns:a16="http://schemas.microsoft.com/office/drawing/2014/main" id="{3FC1B0F8-7F8D-4962-9907-D7C78509D52C}"/>
              </a:ext>
            </a:extLst>
          </p:cNvPr>
          <p:cNvPicPr>
            <a:picLocks noChangeAspect="1"/>
          </p:cNvPicPr>
          <p:nvPr/>
        </p:nvPicPr>
        <p:blipFill>
          <a:blip r:embed="rId10"/>
          <a:stretch>
            <a:fillRect/>
          </a:stretch>
        </p:blipFill>
        <p:spPr>
          <a:xfrm>
            <a:off x="25563" y="4832863"/>
            <a:ext cx="504825" cy="419100"/>
          </a:xfrm>
          <a:prstGeom prst="rect">
            <a:avLst/>
          </a:prstGeom>
        </p:spPr>
      </p:pic>
      <p:pic>
        <p:nvPicPr>
          <p:cNvPr id="29" name="Immagine 28">
            <a:extLst>
              <a:ext uri="{FF2B5EF4-FFF2-40B4-BE49-F238E27FC236}">
                <a16:creationId xmlns:a16="http://schemas.microsoft.com/office/drawing/2014/main" id="{C34F45F4-0DD1-4546-AF69-D2092630AC18}"/>
              </a:ext>
            </a:extLst>
          </p:cNvPr>
          <p:cNvPicPr>
            <a:picLocks noChangeAspect="1"/>
          </p:cNvPicPr>
          <p:nvPr/>
        </p:nvPicPr>
        <p:blipFill>
          <a:blip r:embed="rId10"/>
          <a:stretch>
            <a:fillRect/>
          </a:stretch>
        </p:blipFill>
        <p:spPr>
          <a:xfrm>
            <a:off x="23582" y="5703506"/>
            <a:ext cx="504825" cy="419100"/>
          </a:xfrm>
          <a:prstGeom prst="rect">
            <a:avLst/>
          </a:prstGeom>
        </p:spPr>
      </p:pic>
      <p:pic>
        <p:nvPicPr>
          <p:cNvPr id="30" name="Immagine 29">
            <a:extLst>
              <a:ext uri="{FF2B5EF4-FFF2-40B4-BE49-F238E27FC236}">
                <a16:creationId xmlns:a16="http://schemas.microsoft.com/office/drawing/2014/main" id="{B7BA26AC-4B4E-45CE-B267-97464D86F39D}"/>
              </a:ext>
            </a:extLst>
          </p:cNvPr>
          <p:cNvPicPr>
            <a:picLocks noChangeAspect="1"/>
          </p:cNvPicPr>
          <p:nvPr/>
        </p:nvPicPr>
        <p:blipFill>
          <a:blip r:embed="rId10"/>
          <a:stretch>
            <a:fillRect/>
          </a:stretch>
        </p:blipFill>
        <p:spPr>
          <a:xfrm>
            <a:off x="23424" y="6204582"/>
            <a:ext cx="504825" cy="419100"/>
          </a:xfrm>
          <a:prstGeom prst="rect">
            <a:avLst/>
          </a:prstGeom>
        </p:spPr>
      </p:pic>
    </p:spTree>
    <p:extLst>
      <p:ext uri="{BB962C8B-B14F-4D97-AF65-F5344CB8AC3E}">
        <p14:creationId xmlns:p14="http://schemas.microsoft.com/office/powerpoint/2010/main" val="80245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2795871" y="30334"/>
            <a:ext cx="6105646" cy="523220"/>
          </a:xfrm>
          <a:prstGeom prst="rect">
            <a:avLst/>
          </a:prstGeom>
        </p:spPr>
        <p:txBody>
          <a:bodyPr wrap="none">
            <a:spAutoFit/>
          </a:bodyPr>
          <a:lstStyle/>
          <a:p>
            <a:r>
              <a:rPr lang="it-IT" sz="2800" b="1" dirty="0">
                <a:solidFill>
                  <a:schemeClr val="accent1">
                    <a:lumMod val="75000"/>
                  </a:schemeClr>
                </a:solidFill>
              </a:rPr>
              <a:t>INDICE DI INSTABILITA’ MATRIMONIALE</a:t>
            </a:r>
          </a:p>
        </p:txBody>
      </p:sp>
      <p:pic>
        <p:nvPicPr>
          <p:cNvPr id="16" name="Immagine 15">
            <a:extLst>
              <a:ext uri="{FF2B5EF4-FFF2-40B4-BE49-F238E27FC236}">
                <a16:creationId xmlns:a16="http://schemas.microsoft.com/office/drawing/2014/main" id="{991442CF-1FDF-45F2-B571-F6C0885CC5C1}"/>
              </a:ext>
            </a:extLst>
          </p:cNvPr>
          <p:cNvPicPr>
            <a:picLocks noChangeAspect="1"/>
          </p:cNvPicPr>
          <p:nvPr/>
        </p:nvPicPr>
        <p:blipFill rotWithShape="1">
          <a:blip r:embed="rId4"/>
          <a:srcRect r="33008"/>
          <a:stretch/>
        </p:blipFill>
        <p:spPr>
          <a:xfrm>
            <a:off x="7030528" y="1092117"/>
            <a:ext cx="4088921" cy="1242409"/>
          </a:xfrm>
          <a:prstGeom prst="rect">
            <a:avLst/>
          </a:prstGeom>
        </p:spPr>
      </p:pic>
      <p:pic>
        <p:nvPicPr>
          <p:cNvPr id="17" name="Immagine 16">
            <a:extLst>
              <a:ext uri="{FF2B5EF4-FFF2-40B4-BE49-F238E27FC236}">
                <a16:creationId xmlns:a16="http://schemas.microsoft.com/office/drawing/2014/main" id="{18F71FAF-23FE-4D41-A459-6B9C0BC2BBAA}"/>
              </a:ext>
            </a:extLst>
          </p:cNvPr>
          <p:cNvPicPr>
            <a:picLocks noChangeAspect="1"/>
          </p:cNvPicPr>
          <p:nvPr/>
        </p:nvPicPr>
        <p:blipFill rotWithShape="1">
          <a:blip r:embed="rId5"/>
          <a:srcRect b="1836"/>
          <a:stretch/>
        </p:blipFill>
        <p:spPr>
          <a:xfrm>
            <a:off x="495318" y="656302"/>
            <a:ext cx="5922735" cy="1845358"/>
          </a:xfrm>
          <a:prstGeom prst="rect">
            <a:avLst/>
          </a:prstGeom>
        </p:spPr>
      </p:pic>
      <p:pic>
        <p:nvPicPr>
          <p:cNvPr id="18" name="Immagine 17">
            <a:extLst>
              <a:ext uri="{FF2B5EF4-FFF2-40B4-BE49-F238E27FC236}">
                <a16:creationId xmlns:a16="http://schemas.microsoft.com/office/drawing/2014/main" id="{116F5BC5-BF23-48B5-ADF0-A4A6FA7FB143}"/>
              </a:ext>
            </a:extLst>
          </p:cNvPr>
          <p:cNvPicPr>
            <a:picLocks noChangeAspect="1"/>
          </p:cNvPicPr>
          <p:nvPr/>
        </p:nvPicPr>
        <p:blipFill>
          <a:blip r:embed="rId6"/>
          <a:stretch>
            <a:fillRect/>
          </a:stretch>
        </p:blipFill>
        <p:spPr>
          <a:xfrm>
            <a:off x="1285874" y="2937475"/>
            <a:ext cx="9773189" cy="3783482"/>
          </a:xfrm>
          <a:prstGeom prst="rect">
            <a:avLst/>
          </a:prstGeom>
        </p:spPr>
      </p:pic>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7"/>
          <a:stretch>
            <a:fillRect/>
          </a:stretch>
        </p:blipFill>
        <p:spPr>
          <a:xfrm>
            <a:off x="0" y="5944284"/>
            <a:ext cx="1543665" cy="896796"/>
          </a:xfrm>
          <a:prstGeom prst="rect">
            <a:avLst/>
          </a:prstGeom>
        </p:spPr>
      </p:pic>
      <p:sp>
        <p:nvSpPr>
          <p:cNvPr id="20" name="Freccia in giù 19">
            <a:extLst>
              <a:ext uri="{FF2B5EF4-FFF2-40B4-BE49-F238E27FC236}">
                <a16:creationId xmlns:a16="http://schemas.microsoft.com/office/drawing/2014/main" id="{380A7488-5C0F-40B8-A9D8-F51726829CD4}"/>
              </a:ext>
            </a:extLst>
          </p:cNvPr>
          <p:cNvSpPr/>
          <p:nvPr/>
        </p:nvSpPr>
        <p:spPr>
          <a:xfrm>
            <a:off x="4626454" y="3429000"/>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675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825367" y="143263"/>
            <a:ext cx="4853765" cy="400110"/>
          </a:xfrm>
          <a:prstGeom prst="rect">
            <a:avLst/>
          </a:prstGeom>
        </p:spPr>
        <p:txBody>
          <a:bodyPr wrap="none">
            <a:spAutoFit/>
          </a:bodyPr>
          <a:lstStyle/>
          <a:p>
            <a:r>
              <a:rPr lang="it-IT" sz="2000" b="1" dirty="0">
                <a:solidFill>
                  <a:schemeClr val="accent1">
                    <a:lumMod val="75000"/>
                  </a:schemeClr>
                </a:solidFill>
              </a:rPr>
              <a:t>STRUTTURA PER ETÀ E SESSO DEI RESIDENTI</a:t>
            </a:r>
          </a:p>
        </p:txBody>
      </p:sp>
      <p:pic>
        <p:nvPicPr>
          <p:cNvPr id="8" name="Immagine 7">
            <a:extLst>
              <a:ext uri="{FF2B5EF4-FFF2-40B4-BE49-F238E27FC236}">
                <a16:creationId xmlns:a16="http://schemas.microsoft.com/office/drawing/2014/main" id="{D286939C-3317-4AC7-9D6F-C4892035201F}"/>
              </a:ext>
            </a:extLst>
          </p:cNvPr>
          <p:cNvPicPr>
            <a:picLocks noChangeAspect="1"/>
          </p:cNvPicPr>
          <p:nvPr/>
        </p:nvPicPr>
        <p:blipFill rotWithShape="1">
          <a:blip r:embed="rId5"/>
          <a:srcRect r="1849"/>
          <a:stretch/>
        </p:blipFill>
        <p:spPr>
          <a:xfrm>
            <a:off x="973394" y="656302"/>
            <a:ext cx="10245212" cy="4518287"/>
          </a:xfrm>
          <a:prstGeom prst="rect">
            <a:avLst/>
          </a:prstGeom>
        </p:spPr>
      </p:pic>
      <p:sp>
        <p:nvSpPr>
          <p:cNvPr id="9" name="CasellaDiTesto 8">
            <a:extLst>
              <a:ext uri="{FF2B5EF4-FFF2-40B4-BE49-F238E27FC236}">
                <a16:creationId xmlns:a16="http://schemas.microsoft.com/office/drawing/2014/main" id="{C6CACCC2-FDF6-48DE-A1BA-F7582FFB01AB}"/>
              </a:ext>
            </a:extLst>
          </p:cNvPr>
          <p:cNvSpPr txBox="1"/>
          <p:nvPr/>
        </p:nvSpPr>
        <p:spPr>
          <a:xfrm>
            <a:off x="4790599" y="556580"/>
            <a:ext cx="841897" cy="369332"/>
          </a:xfrm>
          <a:prstGeom prst="rect">
            <a:avLst/>
          </a:prstGeom>
          <a:noFill/>
        </p:spPr>
        <p:txBody>
          <a:bodyPr wrap="none" rtlCol="0">
            <a:spAutoFit/>
          </a:bodyPr>
          <a:lstStyle/>
          <a:p>
            <a:r>
              <a:rPr lang="it-IT" dirty="0"/>
              <a:t>maschi</a:t>
            </a:r>
          </a:p>
        </p:txBody>
      </p:sp>
      <p:sp>
        <p:nvSpPr>
          <p:cNvPr id="10" name="CasellaDiTesto 9">
            <a:extLst>
              <a:ext uri="{FF2B5EF4-FFF2-40B4-BE49-F238E27FC236}">
                <a16:creationId xmlns:a16="http://schemas.microsoft.com/office/drawing/2014/main" id="{8D87D9F5-AC34-4DC1-956F-020D87803824}"/>
              </a:ext>
            </a:extLst>
          </p:cNvPr>
          <p:cNvSpPr txBox="1"/>
          <p:nvPr/>
        </p:nvSpPr>
        <p:spPr>
          <a:xfrm>
            <a:off x="6376839" y="552667"/>
            <a:ext cx="1023678" cy="369332"/>
          </a:xfrm>
          <a:prstGeom prst="rect">
            <a:avLst/>
          </a:prstGeom>
          <a:noFill/>
        </p:spPr>
        <p:txBody>
          <a:bodyPr wrap="none" rtlCol="0">
            <a:spAutoFit/>
          </a:bodyPr>
          <a:lstStyle/>
          <a:p>
            <a:r>
              <a:rPr lang="it-IT" dirty="0"/>
              <a:t>femmine</a:t>
            </a:r>
          </a:p>
        </p:txBody>
      </p:sp>
      <p:sp>
        <p:nvSpPr>
          <p:cNvPr id="11" name="Rettangolo 10">
            <a:extLst>
              <a:ext uri="{FF2B5EF4-FFF2-40B4-BE49-F238E27FC236}">
                <a16:creationId xmlns:a16="http://schemas.microsoft.com/office/drawing/2014/main" id="{8B4F0E1D-E8A8-4E4C-8B5C-882F477EE06F}"/>
              </a:ext>
            </a:extLst>
          </p:cNvPr>
          <p:cNvSpPr/>
          <p:nvPr/>
        </p:nvSpPr>
        <p:spPr>
          <a:xfrm>
            <a:off x="1632154" y="5274311"/>
            <a:ext cx="9910917" cy="1077218"/>
          </a:xfrm>
          <a:prstGeom prst="rect">
            <a:avLst/>
          </a:prstGeom>
        </p:spPr>
        <p:txBody>
          <a:bodyPr wrap="square">
            <a:spAutoFit/>
          </a:bodyPr>
          <a:lstStyle/>
          <a:p>
            <a:pPr marL="285750" indent="-285750" algn="just">
              <a:buFont typeface="Arial" panose="020B0604020202020204" pitchFamily="34" charset="0"/>
              <a:buChar char="•"/>
            </a:pPr>
            <a:r>
              <a:rPr lang="it-IT" sz="1600" dirty="0"/>
              <a:t>La popolazione residente è quella fotografata da ISTAT, riferita ai presenti al 1° gennaio di ogni anno.</a:t>
            </a:r>
          </a:p>
          <a:p>
            <a:pPr algn="just"/>
            <a:endParaRPr lang="it-IT" sz="1600" dirty="0"/>
          </a:p>
          <a:p>
            <a:pPr marL="285750" indent="-285750" algn="just">
              <a:buFont typeface="Arial" panose="020B0604020202020204" pitchFamily="34" charset="0"/>
              <a:buChar char="•"/>
            </a:pPr>
            <a:r>
              <a:rPr lang="it-IT" sz="1600" dirty="0"/>
              <a:t>La struttura della popolazione è spesso utilizzata come denominatore per valutare l'offerta dei servizi. Età e sesso sono, infatti, due determinanti della salute e del ricorso ai servizi della popolazione</a:t>
            </a:r>
          </a:p>
        </p:txBody>
      </p:sp>
    </p:spTree>
    <p:extLst>
      <p:ext uri="{BB962C8B-B14F-4D97-AF65-F5344CB8AC3E}">
        <p14:creationId xmlns:p14="http://schemas.microsoft.com/office/powerpoint/2010/main" val="146673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73154964-D18A-49AA-B9EE-AB7D31CC76F1}"/>
              </a:ext>
            </a:extLst>
          </p:cNvPr>
          <p:cNvSpPr/>
          <p:nvPr/>
        </p:nvSpPr>
        <p:spPr>
          <a:xfrm>
            <a:off x="1957964" y="-64557"/>
            <a:ext cx="8190960" cy="523220"/>
          </a:xfrm>
          <a:prstGeom prst="rect">
            <a:avLst/>
          </a:prstGeom>
        </p:spPr>
        <p:txBody>
          <a:bodyPr wrap="none">
            <a:spAutoFit/>
          </a:bodyPr>
          <a:lstStyle/>
          <a:p>
            <a:r>
              <a:rPr lang="it-IT" sz="2800" b="1" dirty="0">
                <a:solidFill>
                  <a:schemeClr val="accent1">
                    <a:lumMod val="75000"/>
                  </a:schemeClr>
                </a:solidFill>
              </a:rPr>
              <a:t>INDICATORE DI LISBONA SERVIZI EDUCATIVI INFANZIA</a:t>
            </a:r>
          </a:p>
        </p:txBody>
      </p:sp>
      <p:pic>
        <p:nvPicPr>
          <p:cNvPr id="3" name="Immagine 2">
            <a:extLst>
              <a:ext uri="{FF2B5EF4-FFF2-40B4-BE49-F238E27FC236}">
                <a16:creationId xmlns:a16="http://schemas.microsoft.com/office/drawing/2014/main" id="{B79F55F4-A59A-4FAF-A3BF-4E92CD3D9814}"/>
              </a:ext>
            </a:extLst>
          </p:cNvPr>
          <p:cNvPicPr>
            <a:picLocks noChangeAspect="1"/>
          </p:cNvPicPr>
          <p:nvPr/>
        </p:nvPicPr>
        <p:blipFill>
          <a:blip r:embed="rId4"/>
          <a:stretch>
            <a:fillRect/>
          </a:stretch>
        </p:blipFill>
        <p:spPr>
          <a:xfrm>
            <a:off x="5997030" y="1063050"/>
            <a:ext cx="5917044" cy="1326491"/>
          </a:xfrm>
          <a:prstGeom prst="rect">
            <a:avLst/>
          </a:prstGeom>
        </p:spPr>
      </p:pic>
      <p:pic>
        <p:nvPicPr>
          <p:cNvPr id="8" name="Immagine 7">
            <a:extLst>
              <a:ext uri="{FF2B5EF4-FFF2-40B4-BE49-F238E27FC236}">
                <a16:creationId xmlns:a16="http://schemas.microsoft.com/office/drawing/2014/main" id="{6FB682B9-9A93-4C4A-906C-567DABE220E9}"/>
              </a:ext>
            </a:extLst>
          </p:cNvPr>
          <p:cNvPicPr>
            <a:picLocks noChangeAspect="1"/>
          </p:cNvPicPr>
          <p:nvPr/>
        </p:nvPicPr>
        <p:blipFill>
          <a:blip r:embed="rId5"/>
          <a:stretch>
            <a:fillRect/>
          </a:stretch>
        </p:blipFill>
        <p:spPr>
          <a:xfrm>
            <a:off x="98323" y="656302"/>
            <a:ext cx="5780539" cy="1888490"/>
          </a:xfrm>
          <a:prstGeom prst="rect">
            <a:avLst/>
          </a:prstGeom>
        </p:spPr>
      </p:pic>
      <p:pic>
        <p:nvPicPr>
          <p:cNvPr id="9" name="Immagine 8">
            <a:extLst>
              <a:ext uri="{FF2B5EF4-FFF2-40B4-BE49-F238E27FC236}">
                <a16:creationId xmlns:a16="http://schemas.microsoft.com/office/drawing/2014/main" id="{D150C980-46F5-413F-B70E-3FD7D734E0B9}"/>
              </a:ext>
            </a:extLst>
          </p:cNvPr>
          <p:cNvPicPr>
            <a:picLocks noChangeAspect="1"/>
          </p:cNvPicPr>
          <p:nvPr/>
        </p:nvPicPr>
        <p:blipFill>
          <a:blip r:embed="rId6"/>
          <a:stretch>
            <a:fillRect/>
          </a:stretch>
        </p:blipFill>
        <p:spPr>
          <a:xfrm>
            <a:off x="1362510" y="2864099"/>
            <a:ext cx="9744075" cy="3705225"/>
          </a:xfrm>
          <a:prstGeom prst="rect">
            <a:avLst/>
          </a:prstGeom>
        </p:spPr>
      </p:pic>
      <p:pic>
        <p:nvPicPr>
          <p:cNvPr id="10" name="Immagine 9">
            <a:extLst>
              <a:ext uri="{FF2B5EF4-FFF2-40B4-BE49-F238E27FC236}">
                <a16:creationId xmlns:a16="http://schemas.microsoft.com/office/drawing/2014/main" id="{710E4C88-0394-4A25-BAB3-C8F6EB948650}"/>
              </a:ext>
            </a:extLst>
          </p:cNvPr>
          <p:cNvPicPr>
            <a:picLocks noChangeAspect="1"/>
          </p:cNvPicPr>
          <p:nvPr/>
        </p:nvPicPr>
        <p:blipFill>
          <a:blip r:embed="rId7"/>
          <a:stretch>
            <a:fillRect/>
          </a:stretch>
        </p:blipFill>
        <p:spPr>
          <a:xfrm>
            <a:off x="0" y="5944284"/>
            <a:ext cx="1543665" cy="896796"/>
          </a:xfrm>
          <a:prstGeom prst="rect">
            <a:avLst/>
          </a:prstGeom>
        </p:spPr>
      </p:pic>
      <p:pic>
        <p:nvPicPr>
          <p:cNvPr id="11" name="Immagine 10">
            <a:extLst>
              <a:ext uri="{FF2B5EF4-FFF2-40B4-BE49-F238E27FC236}">
                <a16:creationId xmlns:a16="http://schemas.microsoft.com/office/drawing/2014/main" id="{504E0D96-6781-42EE-8B6C-5175834AF789}"/>
              </a:ext>
            </a:extLst>
          </p:cNvPr>
          <p:cNvPicPr>
            <a:picLocks noChangeAspect="1"/>
          </p:cNvPicPr>
          <p:nvPr/>
        </p:nvPicPr>
        <p:blipFill>
          <a:blip r:embed="rId8"/>
          <a:stretch>
            <a:fillRect/>
          </a:stretch>
        </p:blipFill>
        <p:spPr>
          <a:xfrm>
            <a:off x="3098943" y="3726332"/>
            <a:ext cx="231668" cy="518205"/>
          </a:xfrm>
          <a:prstGeom prst="rect">
            <a:avLst/>
          </a:prstGeom>
        </p:spPr>
      </p:pic>
    </p:spTree>
    <p:extLst>
      <p:ext uri="{BB962C8B-B14F-4D97-AF65-F5344CB8AC3E}">
        <p14:creationId xmlns:p14="http://schemas.microsoft.com/office/powerpoint/2010/main" val="919816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502E1CEF-156B-4DAC-BA22-8AB421CF6910}"/>
              </a:ext>
            </a:extLst>
          </p:cNvPr>
          <p:cNvSpPr/>
          <p:nvPr/>
        </p:nvSpPr>
        <p:spPr>
          <a:xfrm>
            <a:off x="2373177" y="30334"/>
            <a:ext cx="7591887" cy="523220"/>
          </a:xfrm>
          <a:prstGeom prst="rect">
            <a:avLst/>
          </a:prstGeom>
        </p:spPr>
        <p:txBody>
          <a:bodyPr wrap="none">
            <a:spAutoFit/>
          </a:bodyPr>
          <a:lstStyle/>
          <a:p>
            <a:r>
              <a:rPr lang="it-IT" sz="2800" b="1" dirty="0">
                <a:solidFill>
                  <a:schemeClr val="accent1">
                    <a:lumMod val="75000"/>
                  </a:schemeClr>
                </a:solidFill>
              </a:rPr>
              <a:t>ESITI NEGATIVI SCUOLA SECONDARIA DI II GRADO</a:t>
            </a:r>
          </a:p>
        </p:txBody>
      </p:sp>
      <p:pic>
        <p:nvPicPr>
          <p:cNvPr id="2" name="Immagine 1">
            <a:extLst>
              <a:ext uri="{FF2B5EF4-FFF2-40B4-BE49-F238E27FC236}">
                <a16:creationId xmlns:a16="http://schemas.microsoft.com/office/drawing/2014/main" id="{18259DBF-0579-498C-9973-B39CDD4F116A}"/>
              </a:ext>
            </a:extLst>
          </p:cNvPr>
          <p:cNvPicPr>
            <a:picLocks noChangeAspect="1"/>
          </p:cNvPicPr>
          <p:nvPr/>
        </p:nvPicPr>
        <p:blipFill>
          <a:blip r:embed="rId4"/>
          <a:stretch>
            <a:fillRect/>
          </a:stretch>
        </p:blipFill>
        <p:spPr>
          <a:xfrm>
            <a:off x="6463511" y="1095554"/>
            <a:ext cx="5596587" cy="1355695"/>
          </a:xfrm>
          <a:prstGeom prst="rect">
            <a:avLst/>
          </a:prstGeom>
        </p:spPr>
      </p:pic>
      <p:pic>
        <p:nvPicPr>
          <p:cNvPr id="3" name="Immagine 2">
            <a:extLst>
              <a:ext uri="{FF2B5EF4-FFF2-40B4-BE49-F238E27FC236}">
                <a16:creationId xmlns:a16="http://schemas.microsoft.com/office/drawing/2014/main" id="{4658BFC8-3411-4F55-A25E-C2EA5203FFD4}"/>
              </a:ext>
            </a:extLst>
          </p:cNvPr>
          <p:cNvPicPr>
            <a:picLocks noChangeAspect="1"/>
          </p:cNvPicPr>
          <p:nvPr/>
        </p:nvPicPr>
        <p:blipFill>
          <a:blip r:embed="rId5"/>
          <a:stretch>
            <a:fillRect/>
          </a:stretch>
        </p:blipFill>
        <p:spPr>
          <a:xfrm>
            <a:off x="131902" y="670657"/>
            <a:ext cx="6047244" cy="1877683"/>
          </a:xfrm>
          <a:prstGeom prst="rect">
            <a:avLst/>
          </a:prstGeom>
        </p:spPr>
      </p:pic>
      <p:pic>
        <p:nvPicPr>
          <p:cNvPr id="8" name="Immagine 7">
            <a:extLst>
              <a:ext uri="{FF2B5EF4-FFF2-40B4-BE49-F238E27FC236}">
                <a16:creationId xmlns:a16="http://schemas.microsoft.com/office/drawing/2014/main" id="{B70F0543-2020-4E95-9630-8C28A6E3EFD7}"/>
              </a:ext>
            </a:extLst>
          </p:cNvPr>
          <p:cNvPicPr>
            <a:picLocks noChangeAspect="1"/>
          </p:cNvPicPr>
          <p:nvPr/>
        </p:nvPicPr>
        <p:blipFill>
          <a:blip r:embed="rId6"/>
          <a:stretch>
            <a:fillRect/>
          </a:stretch>
        </p:blipFill>
        <p:spPr>
          <a:xfrm>
            <a:off x="1311369" y="2750789"/>
            <a:ext cx="9730441" cy="3834939"/>
          </a:xfrm>
          <a:prstGeom prst="rect">
            <a:avLst/>
          </a:prstGeom>
        </p:spPr>
      </p:pic>
      <p:pic>
        <p:nvPicPr>
          <p:cNvPr id="9" name="Immagine 8">
            <a:extLst>
              <a:ext uri="{FF2B5EF4-FFF2-40B4-BE49-F238E27FC236}">
                <a16:creationId xmlns:a16="http://schemas.microsoft.com/office/drawing/2014/main" id="{FF27D7B6-EB04-49DB-BA82-32EEF31DAD89}"/>
              </a:ext>
            </a:extLst>
          </p:cNvPr>
          <p:cNvPicPr>
            <a:picLocks noChangeAspect="1"/>
          </p:cNvPicPr>
          <p:nvPr/>
        </p:nvPicPr>
        <p:blipFill>
          <a:blip r:embed="rId7"/>
          <a:stretch>
            <a:fillRect/>
          </a:stretch>
        </p:blipFill>
        <p:spPr>
          <a:xfrm>
            <a:off x="0" y="5944284"/>
            <a:ext cx="1543665" cy="896796"/>
          </a:xfrm>
          <a:prstGeom prst="rect">
            <a:avLst/>
          </a:prstGeom>
        </p:spPr>
      </p:pic>
      <p:pic>
        <p:nvPicPr>
          <p:cNvPr id="10" name="Immagine 9">
            <a:extLst>
              <a:ext uri="{FF2B5EF4-FFF2-40B4-BE49-F238E27FC236}">
                <a16:creationId xmlns:a16="http://schemas.microsoft.com/office/drawing/2014/main" id="{AD82DCA9-8AED-4D98-98F9-A9C00A2C71EF}"/>
              </a:ext>
            </a:extLst>
          </p:cNvPr>
          <p:cNvPicPr>
            <a:picLocks noChangeAspect="1"/>
          </p:cNvPicPr>
          <p:nvPr/>
        </p:nvPicPr>
        <p:blipFill>
          <a:blip r:embed="rId8"/>
          <a:stretch>
            <a:fillRect/>
          </a:stretch>
        </p:blipFill>
        <p:spPr>
          <a:xfrm>
            <a:off x="4944996" y="3036219"/>
            <a:ext cx="231668" cy="518205"/>
          </a:xfrm>
          <a:prstGeom prst="rect">
            <a:avLst/>
          </a:prstGeom>
        </p:spPr>
      </p:pic>
    </p:spTree>
    <p:extLst>
      <p:ext uri="{BB962C8B-B14F-4D97-AF65-F5344CB8AC3E}">
        <p14:creationId xmlns:p14="http://schemas.microsoft.com/office/powerpoint/2010/main" val="196236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A86B4FC-37DF-42CC-AF22-BEFB401FAD8F}"/>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D4E6EA61-8A8F-45BF-B8F8-88EC8012F7F6}"/>
              </a:ext>
            </a:extLst>
          </p:cNvPr>
          <p:cNvSpPr/>
          <p:nvPr/>
        </p:nvSpPr>
        <p:spPr>
          <a:xfrm>
            <a:off x="1603566" y="0"/>
            <a:ext cx="8984867" cy="400110"/>
          </a:xfrm>
          <a:prstGeom prst="rect">
            <a:avLst/>
          </a:prstGeom>
        </p:spPr>
        <p:txBody>
          <a:bodyPr wrap="square">
            <a:spAutoFit/>
          </a:bodyPr>
          <a:lstStyle/>
          <a:p>
            <a:r>
              <a:rPr lang="it-IT" sz="2000" b="1" dirty="0">
                <a:solidFill>
                  <a:schemeClr val="accent1">
                    <a:lumMod val="75000"/>
                  </a:schemeClr>
                </a:solidFill>
              </a:rPr>
              <a:t>TASSO DI MINORI IN AFFIDAMENTO FAMILIARE AL 31/12 (AL NETTO DEI MSNA)</a:t>
            </a:r>
          </a:p>
        </p:txBody>
      </p:sp>
      <p:pic>
        <p:nvPicPr>
          <p:cNvPr id="2" name="Immagine 1">
            <a:extLst>
              <a:ext uri="{FF2B5EF4-FFF2-40B4-BE49-F238E27FC236}">
                <a16:creationId xmlns:a16="http://schemas.microsoft.com/office/drawing/2014/main" id="{28C051F8-FAD5-46D8-86DD-1CA480170815}"/>
              </a:ext>
            </a:extLst>
          </p:cNvPr>
          <p:cNvPicPr>
            <a:picLocks noChangeAspect="1"/>
          </p:cNvPicPr>
          <p:nvPr/>
        </p:nvPicPr>
        <p:blipFill>
          <a:blip r:embed="rId5"/>
          <a:stretch>
            <a:fillRect/>
          </a:stretch>
        </p:blipFill>
        <p:spPr>
          <a:xfrm>
            <a:off x="6389496" y="1242204"/>
            <a:ext cx="5704181" cy="1031305"/>
          </a:xfrm>
          <a:prstGeom prst="rect">
            <a:avLst/>
          </a:prstGeom>
        </p:spPr>
      </p:pic>
      <p:pic>
        <p:nvPicPr>
          <p:cNvPr id="3" name="Immagine 2">
            <a:extLst>
              <a:ext uri="{FF2B5EF4-FFF2-40B4-BE49-F238E27FC236}">
                <a16:creationId xmlns:a16="http://schemas.microsoft.com/office/drawing/2014/main" id="{A32AA1DE-0B9C-4951-95EF-9B27DC6A404E}"/>
              </a:ext>
            </a:extLst>
          </p:cNvPr>
          <p:cNvPicPr>
            <a:picLocks noChangeAspect="1"/>
          </p:cNvPicPr>
          <p:nvPr/>
        </p:nvPicPr>
        <p:blipFill>
          <a:blip r:embed="rId6"/>
          <a:stretch>
            <a:fillRect/>
          </a:stretch>
        </p:blipFill>
        <p:spPr>
          <a:xfrm>
            <a:off x="288702" y="739298"/>
            <a:ext cx="5883137" cy="1812827"/>
          </a:xfrm>
          <a:prstGeom prst="rect">
            <a:avLst/>
          </a:prstGeom>
        </p:spPr>
      </p:pic>
      <p:pic>
        <p:nvPicPr>
          <p:cNvPr id="8" name="Immagine 7">
            <a:extLst>
              <a:ext uri="{FF2B5EF4-FFF2-40B4-BE49-F238E27FC236}">
                <a16:creationId xmlns:a16="http://schemas.microsoft.com/office/drawing/2014/main" id="{D68CC4D3-E93E-4576-91E4-DCD33071E63E}"/>
              </a:ext>
            </a:extLst>
          </p:cNvPr>
          <p:cNvPicPr>
            <a:picLocks noChangeAspect="1"/>
          </p:cNvPicPr>
          <p:nvPr/>
        </p:nvPicPr>
        <p:blipFill>
          <a:blip r:embed="rId7"/>
          <a:stretch>
            <a:fillRect/>
          </a:stretch>
        </p:blipFill>
        <p:spPr>
          <a:xfrm>
            <a:off x="1428443" y="2713816"/>
            <a:ext cx="9591675" cy="3914775"/>
          </a:xfrm>
          <a:prstGeom prst="rect">
            <a:avLst/>
          </a:prstGeom>
        </p:spPr>
      </p:pic>
      <p:pic>
        <p:nvPicPr>
          <p:cNvPr id="9" name="Immagine 8">
            <a:extLst>
              <a:ext uri="{FF2B5EF4-FFF2-40B4-BE49-F238E27FC236}">
                <a16:creationId xmlns:a16="http://schemas.microsoft.com/office/drawing/2014/main" id="{F2C8F8FB-7E78-4B69-BB4E-8046152F3D36}"/>
              </a:ext>
            </a:extLst>
          </p:cNvPr>
          <p:cNvPicPr>
            <a:picLocks noChangeAspect="1"/>
          </p:cNvPicPr>
          <p:nvPr/>
        </p:nvPicPr>
        <p:blipFill>
          <a:blip r:embed="rId8"/>
          <a:stretch>
            <a:fillRect/>
          </a:stretch>
        </p:blipFill>
        <p:spPr>
          <a:xfrm>
            <a:off x="5367690" y="3295011"/>
            <a:ext cx="231668" cy="518205"/>
          </a:xfrm>
          <a:prstGeom prst="rect">
            <a:avLst/>
          </a:prstGeom>
        </p:spPr>
      </p:pic>
    </p:spTree>
    <p:extLst>
      <p:ext uri="{BB962C8B-B14F-4D97-AF65-F5344CB8AC3E}">
        <p14:creationId xmlns:p14="http://schemas.microsoft.com/office/powerpoint/2010/main" val="2597166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2" name="Immagine 1">
            <a:extLst>
              <a:ext uri="{FF2B5EF4-FFF2-40B4-BE49-F238E27FC236}">
                <a16:creationId xmlns:a16="http://schemas.microsoft.com/office/drawing/2014/main" id="{5EA1BF53-9298-45C7-9BA9-3556C4CB7070}"/>
              </a:ext>
            </a:extLst>
          </p:cNvPr>
          <p:cNvPicPr>
            <a:picLocks noChangeAspect="1"/>
          </p:cNvPicPr>
          <p:nvPr/>
        </p:nvPicPr>
        <p:blipFill>
          <a:blip r:embed="rId4"/>
          <a:stretch>
            <a:fillRect/>
          </a:stretch>
        </p:blipFill>
        <p:spPr>
          <a:xfrm>
            <a:off x="6523667" y="1388853"/>
            <a:ext cx="5322827" cy="1360278"/>
          </a:xfrm>
          <a:prstGeom prst="rect">
            <a:avLst/>
          </a:prstGeom>
        </p:spPr>
      </p:pic>
      <p:pic>
        <p:nvPicPr>
          <p:cNvPr id="3" name="Immagine 2">
            <a:extLst>
              <a:ext uri="{FF2B5EF4-FFF2-40B4-BE49-F238E27FC236}">
                <a16:creationId xmlns:a16="http://schemas.microsoft.com/office/drawing/2014/main" id="{F1461D53-ACB2-4FE8-A03D-FDA51CBD88BD}"/>
              </a:ext>
            </a:extLst>
          </p:cNvPr>
          <p:cNvPicPr>
            <a:picLocks noChangeAspect="1"/>
          </p:cNvPicPr>
          <p:nvPr/>
        </p:nvPicPr>
        <p:blipFill>
          <a:blip r:embed="rId5"/>
          <a:stretch>
            <a:fillRect/>
          </a:stretch>
        </p:blipFill>
        <p:spPr>
          <a:xfrm>
            <a:off x="98323" y="1035170"/>
            <a:ext cx="6425344" cy="1775424"/>
          </a:xfrm>
          <a:prstGeom prst="rect">
            <a:avLst/>
          </a:prstGeom>
        </p:spPr>
      </p:pic>
      <p:sp>
        <p:nvSpPr>
          <p:cNvPr id="7" name="Rettangolo 6">
            <a:extLst>
              <a:ext uri="{FF2B5EF4-FFF2-40B4-BE49-F238E27FC236}">
                <a16:creationId xmlns:a16="http://schemas.microsoft.com/office/drawing/2014/main" id="{1B79DE4E-8661-4099-912A-FB0A771F0579}"/>
              </a:ext>
            </a:extLst>
          </p:cNvPr>
          <p:cNvSpPr/>
          <p:nvPr/>
        </p:nvSpPr>
        <p:spPr>
          <a:xfrm>
            <a:off x="1428444" y="0"/>
            <a:ext cx="9604742" cy="707886"/>
          </a:xfrm>
          <a:prstGeom prst="rect">
            <a:avLst/>
          </a:prstGeom>
        </p:spPr>
        <p:txBody>
          <a:bodyPr wrap="square">
            <a:spAutoFit/>
          </a:bodyPr>
          <a:lstStyle/>
          <a:p>
            <a:pPr algn="ctr"/>
            <a:r>
              <a:rPr lang="it-IT" sz="2000" b="1" dirty="0">
                <a:solidFill>
                  <a:schemeClr val="accent1">
                    <a:lumMod val="75000"/>
                  </a:schemeClr>
                </a:solidFill>
              </a:rPr>
              <a:t>TASSO DI MINORI ACCOLTI IN STRUTTURA RESIDENZIALE SOCIO EDUCATIVA </a:t>
            </a:r>
          </a:p>
          <a:p>
            <a:pPr algn="ctr"/>
            <a:r>
              <a:rPr lang="it-IT" sz="2000" b="1" dirty="0">
                <a:solidFill>
                  <a:schemeClr val="accent1">
                    <a:lumMod val="75000"/>
                  </a:schemeClr>
                </a:solidFill>
              </a:rPr>
              <a:t>(AL NETTO DEI MSNA)</a:t>
            </a:r>
          </a:p>
        </p:txBody>
      </p:sp>
      <p:pic>
        <p:nvPicPr>
          <p:cNvPr id="8" name="Immagine 7">
            <a:extLst>
              <a:ext uri="{FF2B5EF4-FFF2-40B4-BE49-F238E27FC236}">
                <a16:creationId xmlns:a16="http://schemas.microsoft.com/office/drawing/2014/main" id="{58185A75-5A03-4FEF-A264-796F44887C0C}"/>
              </a:ext>
            </a:extLst>
          </p:cNvPr>
          <p:cNvPicPr>
            <a:picLocks noChangeAspect="1"/>
          </p:cNvPicPr>
          <p:nvPr/>
        </p:nvPicPr>
        <p:blipFill>
          <a:blip r:embed="rId6"/>
          <a:stretch>
            <a:fillRect/>
          </a:stretch>
        </p:blipFill>
        <p:spPr>
          <a:xfrm>
            <a:off x="1183436" y="2909887"/>
            <a:ext cx="9963150" cy="3781425"/>
          </a:xfrm>
          <a:prstGeom prst="rect">
            <a:avLst/>
          </a:prstGeom>
        </p:spPr>
      </p:pic>
      <p:pic>
        <p:nvPicPr>
          <p:cNvPr id="9" name="Immagine 8">
            <a:extLst>
              <a:ext uri="{FF2B5EF4-FFF2-40B4-BE49-F238E27FC236}">
                <a16:creationId xmlns:a16="http://schemas.microsoft.com/office/drawing/2014/main" id="{54693968-8F91-4047-A5F2-5AA724C5B5C2}"/>
              </a:ext>
            </a:extLst>
          </p:cNvPr>
          <p:cNvPicPr>
            <a:picLocks noChangeAspect="1"/>
          </p:cNvPicPr>
          <p:nvPr/>
        </p:nvPicPr>
        <p:blipFill>
          <a:blip r:embed="rId7"/>
          <a:stretch>
            <a:fillRect/>
          </a:stretch>
        </p:blipFill>
        <p:spPr>
          <a:xfrm>
            <a:off x="0" y="5944284"/>
            <a:ext cx="1543665" cy="896796"/>
          </a:xfrm>
          <a:prstGeom prst="rect">
            <a:avLst/>
          </a:prstGeom>
        </p:spPr>
      </p:pic>
      <p:pic>
        <p:nvPicPr>
          <p:cNvPr id="10" name="Immagine 9">
            <a:extLst>
              <a:ext uri="{FF2B5EF4-FFF2-40B4-BE49-F238E27FC236}">
                <a16:creationId xmlns:a16="http://schemas.microsoft.com/office/drawing/2014/main" id="{93C65E47-2EE0-4C16-ABD8-FFBA38E87E2F}"/>
              </a:ext>
            </a:extLst>
          </p:cNvPr>
          <p:cNvPicPr>
            <a:picLocks noChangeAspect="1"/>
          </p:cNvPicPr>
          <p:nvPr/>
        </p:nvPicPr>
        <p:blipFill>
          <a:blip r:embed="rId8"/>
          <a:stretch>
            <a:fillRect/>
          </a:stretch>
        </p:blipFill>
        <p:spPr>
          <a:xfrm>
            <a:off x="4229003" y="3752211"/>
            <a:ext cx="231668" cy="518205"/>
          </a:xfrm>
          <a:prstGeom prst="rect">
            <a:avLst/>
          </a:prstGeom>
        </p:spPr>
      </p:pic>
    </p:spTree>
    <p:extLst>
      <p:ext uri="{BB962C8B-B14F-4D97-AF65-F5344CB8AC3E}">
        <p14:creationId xmlns:p14="http://schemas.microsoft.com/office/powerpoint/2010/main" val="97500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400110"/>
          </a:xfrm>
          <a:prstGeom prst="rect">
            <a:avLst/>
          </a:prstGeom>
        </p:spPr>
        <p:txBody>
          <a:bodyPr wrap="square">
            <a:spAutoFit/>
          </a:bodyPr>
          <a:lstStyle/>
          <a:p>
            <a:pPr algn="ctr"/>
            <a:r>
              <a:rPr lang="it-IT" sz="2000" b="1" dirty="0">
                <a:solidFill>
                  <a:schemeClr val="accent1">
                    <a:lumMod val="75000"/>
                  </a:schemeClr>
                </a:solidFill>
              </a:rPr>
              <a:t>TASSO DI MINORI COINVOLTI IN INTERVENTI DI EDUCATIVA DOMICILIARE</a:t>
            </a:r>
          </a:p>
        </p:txBody>
      </p:sp>
      <p:pic>
        <p:nvPicPr>
          <p:cNvPr id="2" name="Immagine 1">
            <a:extLst>
              <a:ext uri="{FF2B5EF4-FFF2-40B4-BE49-F238E27FC236}">
                <a16:creationId xmlns:a16="http://schemas.microsoft.com/office/drawing/2014/main" id="{00419007-DB7B-44E1-A094-6E87E8AF2600}"/>
              </a:ext>
            </a:extLst>
          </p:cNvPr>
          <p:cNvPicPr>
            <a:picLocks noChangeAspect="1"/>
          </p:cNvPicPr>
          <p:nvPr/>
        </p:nvPicPr>
        <p:blipFill>
          <a:blip r:embed="rId4"/>
          <a:stretch>
            <a:fillRect/>
          </a:stretch>
        </p:blipFill>
        <p:spPr>
          <a:xfrm>
            <a:off x="6418051" y="1132095"/>
            <a:ext cx="5580735" cy="1410516"/>
          </a:xfrm>
          <a:prstGeom prst="rect">
            <a:avLst/>
          </a:prstGeom>
        </p:spPr>
      </p:pic>
      <p:pic>
        <p:nvPicPr>
          <p:cNvPr id="3" name="Immagine 2">
            <a:extLst>
              <a:ext uri="{FF2B5EF4-FFF2-40B4-BE49-F238E27FC236}">
                <a16:creationId xmlns:a16="http://schemas.microsoft.com/office/drawing/2014/main" id="{BFBB5373-E3FA-4FC5-B49A-909D0EA5F9B8}"/>
              </a:ext>
            </a:extLst>
          </p:cNvPr>
          <p:cNvPicPr>
            <a:picLocks noChangeAspect="1"/>
          </p:cNvPicPr>
          <p:nvPr/>
        </p:nvPicPr>
        <p:blipFill>
          <a:blip r:embed="rId5"/>
          <a:stretch>
            <a:fillRect/>
          </a:stretch>
        </p:blipFill>
        <p:spPr>
          <a:xfrm>
            <a:off x="104195" y="656302"/>
            <a:ext cx="5991805" cy="1886309"/>
          </a:xfrm>
          <a:prstGeom prst="rect">
            <a:avLst/>
          </a:prstGeom>
        </p:spPr>
      </p:pic>
      <p:pic>
        <p:nvPicPr>
          <p:cNvPr id="8" name="Immagine 7">
            <a:extLst>
              <a:ext uri="{FF2B5EF4-FFF2-40B4-BE49-F238E27FC236}">
                <a16:creationId xmlns:a16="http://schemas.microsoft.com/office/drawing/2014/main" id="{EA243214-CDAC-4A97-9F51-DD90F5984E6D}"/>
              </a:ext>
            </a:extLst>
          </p:cNvPr>
          <p:cNvPicPr>
            <a:picLocks noChangeAspect="1"/>
          </p:cNvPicPr>
          <p:nvPr/>
        </p:nvPicPr>
        <p:blipFill>
          <a:blip r:embed="rId6"/>
          <a:stretch>
            <a:fillRect/>
          </a:stretch>
        </p:blipFill>
        <p:spPr>
          <a:xfrm>
            <a:off x="1344490" y="2798803"/>
            <a:ext cx="9772650" cy="3876675"/>
          </a:xfrm>
          <a:prstGeom prst="rect">
            <a:avLst/>
          </a:prstGeom>
        </p:spPr>
      </p:pic>
      <p:pic>
        <p:nvPicPr>
          <p:cNvPr id="9" name="Immagine 8">
            <a:extLst>
              <a:ext uri="{FF2B5EF4-FFF2-40B4-BE49-F238E27FC236}">
                <a16:creationId xmlns:a16="http://schemas.microsoft.com/office/drawing/2014/main" id="{7097A839-7FD7-4174-AC9A-579011D547D2}"/>
              </a:ext>
            </a:extLst>
          </p:cNvPr>
          <p:cNvPicPr>
            <a:picLocks noChangeAspect="1"/>
          </p:cNvPicPr>
          <p:nvPr/>
        </p:nvPicPr>
        <p:blipFill>
          <a:blip r:embed="rId7"/>
          <a:stretch>
            <a:fillRect/>
          </a:stretch>
        </p:blipFill>
        <p:spPr>
          <a:xfrm>
            <a:off x="0" y="5944284"/>
            <a:ext cx="1543665" cy="896796"/>
          </a:xfrm>
          <a:prstGeom prst="rect">
            <a:avLst/>
          </a:prstGeom>
        </p:spPr>
      </p:pic>
      <p:pic>
        <p:nvPicPr>
          <p:cNvPr id="10" name="Immagine 9">
            <a:extLst>
              <a:ext uri="{FF2B5EF4-FFF2-40B4-BE49-F238E27FC236}">
                <a16:creationId xmlns:a16="http://schemas.microsoft.com/office/drawing/2014/main" id="{323DD94E-3C18-4463-8FE6-CAA8D8D79B19}"/>
              </a:ext>
            </a:extLst>
          </p:cNvPr>
          <p:cNvPicPr>
            <a:picLocks noChangeAspect="1"/>
          </p:cNvPicPr>
          <p:nvPr/>
        </p:nvPicPr>
        <p:blipFill>
          <a:blip r:embed="rId8"/>
          <a:stretch>
            <a:fillRect/>
          </a:stretch>
        </p:blipFill>
        <p:spPr>
          <a:xfrm>
            <a:off x="1986135" y="4312928"/>
            <a:ext cx="231668" cy="518205"/>
          </a:xfrm>
          <a:prstGeom prst="rect">
            <a:avLst/>
          </a:prstGeom>
        </p:spPr>
      </p:pic>
    </p:spTree>
    <p:extLst>
      <p:ext uri="{BB962C8B-B14F-4D97-AF65-F5344CB8AC3E}">
        <p14:creationId xmlns:p14="http://schemas.microsoft.com/office/powerpoint/2010/main" val="97546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400110"/>
          </a:xfrm>
          <a:prstGeom prst="rect">
            <a:avLst/>
          </a:prstGeom>
        </p:spPr>
        <p:txBody>
          <a:bodyPr wrap="square">
            <a:spAutoFit/>
          </a:bodyPr>
          <a:lstStyle/>
          <a:p>
            <a:pPr algn="ctr"/>
            <a:r>
              <a:rPr lang="it-IT" sz="2000" b="1" dirty="0">
                <a:solidFill>
                  <a:schemeClr val="accent1">
                    <a:lumMod val="75000"/>
                  </a:schemeClr>
                </a:solidFill>
              </a:rPr>
              <a:t>TASSO DI DONNE CON PRIMO ACCESSO AI CENTRI ANTIVIOLENZA</a:t>
            </a:r>
          </a:p>
        </p:txBody>
      </p:sp>
      <p:pic>
        <p:nvPicPr>
          <p:cNvPr id="6" name="Immagine 5">
            <a:extLst>
              <a:ext uri="{FF2B5EF4-FFF2-40B4-BE49-F238E27FC236}">
                <a16:creationId xmlns:a16="http://schemas.microsoft.com/office/drawing/2014/main" id="{9914177A-13A2-48F2-8935-6DE837477563}"/>
              </a:ext>
            </a:extLst>
          </p:cNvPr>
          <p:cNvPicPr>
            <a:picLocks noChangeAspect="1"/>
          </p:cNvPicPr>
          <p:nvPr/>
        </p:nvPicPr>
        <p:blipFill>
          <a:blip r:embed="rId4"/>
          <a:stretch>
            <a:fillRect/>
          </a:stretch>
        </p:blipFill>
        <p:spPr>
          <a:xfrm>
            <a:off x="5767183" y="1190445"/>
            <a:ext cx="6276795" cy="1187714"/>
          </a:xfrm>
          <a:prstGeom prst="rect">
            <a:avLst/>
          </a:prstGeom>
        </p:spPr>
      </p:pic>
      <p:pic>
        <p:nvPicPr>
          <p:cNvPr id="11" name="Immagine 10">
            <a:extLst>
              <a:ext uri="{FF2B5EF4-FFF2-40B4-BE49-F238E27FC236}">
                <a16:creationId xmlns:a16="http://schemas.microsoft.com/office/drawing/2014/main" id="{BD35A141-FCC9-4849-A2B5-91A38CA37D76}"/>
              </a:ext>
            </a:extLst>
          </p:cNvPr>
          <p:cNvPicPr>
            <a:picLocks noChangeAspect="1"/>
          </p:cNvPicPr>
          <p:nvPr/>
        </p:nvPicPr>
        <p:blipFill>
          <a:blip r:embed="rId5"/>
          <a:stretch>
            <a:fillRect/>
          </a:stretch>
        </p:blipFill>
        <p:spPr>
          <a:xfrm>
            <a:off x="403097" y="656302"/>
            <a:ext cx="5327775" cy="1721857"/>
          </a:xfrm>
          <a:prstGeom prst="rect">
            <a:avLst/>
          </a:prstGeom>
        </p:spPr>
      </p:pic>
      <p:pic>
        <p:nvPicPr>
          <p:cNvPr id="12" name="Immagine 11">
            <a:extLst>
              <a:ext uri="{FF2B5EF4-FFF2-40B4-BE49-F238E27FC236}">
                <a16:creationId xmlns:a16="http://schemas.microsoft.com/office/drawing/2014/main" id="{99EB7D79-E736-47B2-9B55-939553255187}"/>
              </a:ext>
            </a:extLst>
          </p:cNvPr>
          <p:cNvPicPr>
            <a:picLocks noChangeAspect="1"/>
          </p:cNvPicPr>
          <p:nvPr/>
        </p:nvPicPr>
        <p:blipFill>
          <a:blip r:embed="rId6"/>
          <a:stretch>
            <a:fillRect/>
          </a:stretch>
        </p:blipFill>
        <p:spPr>
          <a:xfrm>
            <a:off x="1230190" y="2755120"/>
            <a:ext cx="10001250" cy="3781425"/>
          </a:xfrm>
          <a:prstGeom prst="rect">
            <a:avLst/>
          </a:prstGeom>
        </p:spPr>
      </p:pic>
      <p:pic>
        <p:nvPicPr>
          <p:cNvPr id="13" name="Immagine 12">
            <a:extLst>
              <a:ext uri="{FF2B5EF4-FFF2-40B4-BE49-F238E27FC236}">
                <a16:creationId xmlns:a16="http://schemas.microsoft.com/office/drawing/2014/main" id="{A3A1F277-FD49-4D5B-A8F5-FAF48D054E7E}"/>
              </a:ext>
            </a:extLst>
          </p:cNvPr>
          <p:cNvPicPr>
            <a:picLocks noChangeAspect="1"/>
          </p:cNvPicPr>
          <p:nvPr/>
        </p:nvPicPr>
        <p:blipFill>
          <a:blip r:embed="rId7"/>
          <a:stretch>
            <a:fillRect/>
          </a:stretch>
        </p:blipFill>
        <p:spPr>
          <a:xfrm>
            <a:off x="0" y="5944284"/>
            <a:ext cx="1543665" cy="896796"/>
          </a:xfrm>
          <a:prstGeom prst="rect">
            <a:avLst/>
          </a:prstGeom>
        </p:spPr>
      </p:pic>
      <p:pic>
        <p:nvPicPr>
          <p:cNvPr id="14" name="Immagine 13">
            <a:extLst>
              <a:ext uri="{FF2B5EF4-FFF2-40B4-BE49-F238E27FC236}">
                <a16:creationId xmlns:a16="http://schemas.microsoft.com/office/drawing/2014/main" id="{E8583A64-2138-4B27-8F28-0271661EF8EC}"/>
              </a:ext>
            </a:extLst>
          </p:cNvPr>
          <p:cNvPicPr>
            <a:picLocks noChangeAspect="1"/>
          </p:cNvPicPr>
          <p:nvPr/>
        </p:nvPicPr>
        <p:blipFill>
          <a:blip r:embed="rId8"/>
          <a:stretch>
            <a:fillRect/>
          </a:stretch>
        </p:blipFill>
        <p:spPr>
          <a:xfrm>
            <a:off x="4099606" y="3527924"/>
            <a:ext cx="231668" cy="518205"/>
          </a:xfrm>
          <a:prstGeom prst="rect">
            <a:avLst/>
          </a:prstGeom>
        </p:spPr>
      </p:pic>
    </p:spTree>
    <p:extLst>
      <p:ext uri="{BB962C8B-B14F-4D97-AF65-F5344CB8AC3E}">
        <p14:creationId xmlns:p14="http://schemas.microsoft.com/office/powerpoint/2010/main" val="384159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724327" y="0"/>
            <a:ext cx="1864036" cy="553998"/>
          </a:xfrm>
          <a:prstGeom prst="rect">
            <a:avLst/>
          </a:prstGeom>
        </p:spPr>
        <p:txBody>
          <a:bodyPr wrap="none">
            <a:spAutoFit/>
          </a:bodyPr>
          <a:lstStyle/>
          <a:p>
            <a:r>
              <a:rPr lang="it-IT" sz="3000" b="1" dirty="0">
                <a:solidFill>
                  <a:schemeClr val="accent1">
                    <a:lumMod val="75000"/>
                  </a:schemeClr>
                </a:solidFill>
              </a:rPr>
              <a:t>STRANIERI</a:t>
            </a:r>
          </a:p>
        </p:txBody>
      </p:sp>
      <p:pic>
        <p:nvPicPr>
          <p:cNvPr id="3" name="Immagine 2">
            <a:extLst>
              <a:ext uri="{FF2B5EF4-FFF2-40B4-BE49-F238E27FC236}">
                <a16:creationId xmlns:a16="http://schemas.microsoft.com/office/drawing/2014/main" id="{D004A265-59F2-4E3E-830B-1A40C1F6A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68896"/>
            <a:ext cx="5969943" cy="2984972"/>
          </a:xfrm>
          <a:prstGeom prst="rect">
            <a:avLst/>
          </a:prstGeom>
        </p:spPr>
      </p:pic>
      <p:sp>
        <p:nvSpPr>
          <p:cNvPr id="10" name="Rettangolo 9">
            <a:extLst>
              <a:ext uri="{FF2B5EF4-FFF2-40B4-BE49-F238E27FC236}">
                <a16:creationId xmlns:a16="http://schemas.microsoft.com/office/drawing/2014/main" id="{2364B203-FA96-48E3-9B29-3D037FF4FE2E}"/>
              </a:ext>
            </a:extLst>
          </p:cNvPr>
          <p:cNvSpPr/>
          <p:nvPr/>
        </p:nvSpPr>
        <p:spPr>
          <a:xfrm>
            <a:off x="1724025" y="847726"/>
            <a:ext cx="9648825" cy="2627442"/>
          </a:xfrm>
          <a:prstGeom prst="rect">
            <a:avLst/>
          </a:prstGeom>
        </p:spPr>
        <p:txBody>
          <a:bodyPr wrap="square">
            <a:spAutoFit/>
          </a:bodyPr>
          <a:lstStyle/>
          <a:p>
            <a:pPr algn="just"/>
            <a:r>
              <a:rPr lang="it-IT" dirty="0"/>
              <a:t>Gli stranieri residenti in Toscana rappresentano l’11,7% della popolazione, in leggero aumento rispetto all’anno precedente (11,1%). Il peso sul totale dei residenti, in termini relativi e assoluti, si conferma più elevato nella zona Pratese, seguita dalla zona di Firenze. Altre zone sono caratterizzate da una presenza straniera, rispetto alla popolazione residente, maggiore della media e si tratta solitamente di quei territori che hanno al loro interno distretti industriali, manifatturieri o legati al settore agricolo, in grado di attrarre manodopera dall’estero. Sono invece le aree montane e periferiche, sprovviste di un’attrattiva lavorativa, quelle con la minor presenza di stranieri. </a:t>
            </a:r>
          </a:p>
          <a:p>
            <a:pPr algn="just"/>
            <a:r>
              <a:rPr lang="it-IT" dirty="0"/>
              <a:t>La popolazione straniera può portare con se condizioni di salute, stili di vita e modalità di accesso ai servizi sanitari diverse rispetto alla popolazione autoctona.</a:t>
            </a:r>
          </a:p>
        </p:txBody>
      </p:sp>
    </p:spTree>
    <p:extLst>
      <p:ext uri="{BB962C8B-B14F-4D97-AF65-F5344CB8AC3E}">
        <p14:creationId xmlns:p14="http://schemas.microsoft.com/office/powerpoint/2010/main" val="2641121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4AC20E9-E26F-42ED-ABF3-46EEF950BF7A}"/>
              </a:ext>
            </a:extLst>
          </p:cNvPr>
          <p:cNvPicPr>
            <a:picLocks noChangeAspect="1"/>
          </p:cNvPicPr>
          <p:nvPr/>
        </p:nvPicPr>
        <p:blipFill>
          <a:blip r:embed="rId2"/>
          <a:stretch>
            <a:fillRect/>
          </a:stretch>
        </p:blipFill>
        <p:spPr>
          <a:xfrm>
            <a:off x="485988" y="0"/>
            <a:ext cx="9391437" cy="5060407"/>
          </a:xfrm>
          <a:prstGeom prst="rect">
            <a:avLst/>
          </a:prstGeom>
        </p:spPr>
      </p:pic>
      <p:pic>
        <p:nvPicPr>
          <p:cNvPr id="6" name="Immagine 5">
            <a:extLst>
              <a:ext uri="{FF2B5EF4-FFF2-40B4-BE49-F238E27FC236}">
                <a16:creationId xmlns:a16="http://schemas.microsoft.com/office/drawing/2014/main" id="{571C5161-196B-4CDA-AD84-A9D92F456093}"/>
              </a:ext>
            </a:extLst>
          </p:cNvPr>
          <p:cNvPicPr>
            <a:picLocks noChangeAspect="1"/>
          </p:cNvPicPr>
          <p:nvPr/>
        </p:nvPicPr>
        <p:blipFill>
          <a:blip r:embed="rId3"/>
          <a:stretch>
            <a:fillRect/>
          </a:stretch>
        </p:blipFill>
        <p:spPr>
          <a:xfrm>
            <a:off x="9029701" y="4850157"/>
            <a:ext cx="2943224" cy="2007843"/>
          </a:xfrm>
          <a:prstGeom prst="rect">
            <a:avLst/>
          </a:prstGeom>
        </p:spPr>
      </p:pic>
      <p:pic>
        <p:nvPicPr>
          <p:cNvPr id="7" name="Immagine 6">
            <a:extLst>
              <a:ext uri="{FF2B5EF4-FFF2-40B4-BE49-F238E27FC236}">
                <a16:creationId xmlns:a16="http://schemas.microsoft.com/office/drawing/2014/main" id="{EBAE4311-EE4F-483B-89CD-CCEBA121D64E}"/>
              </a:ext>
            </a:extLst>
          </p:cNvPr>
          <p:cNvPicPr>
            <a:picLocks noChangeAspect="1"/>
          </p:cNvPicPr>
          <p:nvPr/>
        </p:nvPicPr>
        <p:blipFill>
          <a:blip r:embed="rId4"/>
          <a:stretch>
            <a:fillRect/>
          </a:stretch>
        </p:blipFill>
        <p:spPr>
          <a:xfrm>
            <a:off x="135289" y="3429000"/>
            <a:ext cx="504825" cy="419100"/>
          </a:xfrm>
          <a:prstGeom prst="rect">
            <a:avLst/>
          </a:prstGeom>
        </p:spPr>
      </p:pic>
      <p:pic>
        <p:nvPicPr>
          <p:cNvPr id="8" name="Immagine 7">
            <a:extLst>
              <a:ext uri="{FF2B5EF4-FFF2-40B4-BE49-F238E27FC236}">
                <a16:creationId xmlns:a16="http://schemas.microsoft.com/office/drawing/2014/main" id="{65C66C8E-611D-4EA1-A511-4426C9A6D568}"/>
              </a:ext>
            </a:extLst>
          </p:cNvPr>
          <p:cNvPicPr>
            <a:picLocks noChangeAspect="1"/>
          </p:cNvPicPr>
          <p:nvPr/>
        </p:nvPicPr>
        <p:blipFill>
          <a:blip r:embed="rId4"/>
          <a:stretch>
            <a:fillRect/>
          </a:stretch>
        </p:blipFill>
        <p:spPr>
          <a:xfrm>
            <a:off x="135289" y="4118246"/>
            <a:ext cx="504825" cy="419100"/>
          </a:xfrm>
          <a:prstGeom prst="rect">
            <a:avLst/>
          </a:prstGeom>
        </p:spPr>
      </p:pic>
      <p:pic>
        <p:nvPicPr>
          <p:cNvPr id="9" name="Immagine 8">
            <a:extLst>
              <a:ext uri="{FF2B5EF4-FFF2-40B4-BE49-F238E27FC236}">
                <a16:creationId xmlns:a16="http://schemas.microsoft.com/office/drawing/2014/main" id="{91A57392-0100-4A4F-A1D5-450D96BA1535}"/>
              </a:ext>
            </a:extLst>
          </p:cNvPr>
          <p:cNvPicPr>
            <a:picLocks noChangeAspect="1"/>
          </p:cNvPicPr>
          <p:nvPr/>
        </p:nvPicPr>
        <p:blipFill>
          <a:blip r:embed="rId4"/>
          <a:stretch>
            <a:fillRect/>
          </a:stretch>
        </p:blipFill>
        <p:spPr>
          <a:xfrm>
            <a:off x="135289" y="2957010"/>
            <a:ext cx="504825" cy="419100"/>
          </a:xfrm>
          <a:prstGeom prst="rect">
            <a:avLst/>
          </a:prstGeom>
        </p:spPr>
      </p:pic>
      <p:pic>
        <p:nvPicPr>
          <p:cNvPr id="10" name="Immagine 9">
            <a:extLst>
              <a:ext uri="{FF2B5EF4-FFF2-40B4-BE49-F238E27FC236}">
                <a16:creationId xmlns:a16="http://schemas.microsoft.com/office/drawing/2014/main" id="{24BEEE5D-7CC6-4996-8A3E-12CDD0DDD1CF}"/>
              </a:ext>
            </a:extLst>
          </p:cNvPr>
          <p:cNvPicPr>
            <a:picLocks noChangeAspect="1"/>
          </p:cNvPicPr>
          <p:nvPr/>
        </p:nvPicPr>
        <p:blipFill>
          <a:blip r:embed="rId4"/>
          <a:stretch>
            <a:fillRect/>
          </a:stretch>
        </p:blipFill>
        <p:spPr>
          <a:xfrm>
            <a:off x="135289" y="2477314"/>
            <a:ext cx="504825" cy="419100"/>
          </a:xfrm>
          <a:prstGeom prst="rect">
            <a:avLst/>
          </a:prstGeom>
        </p:spPr>
      </p:pic>
      <p:sp>
        <p:nvSpPr>
          <p:cNvPr id="11" name="Ovale 10">
            <a:extLst>
              <a:ext uri="{FF2B5EF4-FFF2-40B4-BE49-F238E27FC236}">
                <a16:creationId xmlns:a16="http://schemas.microsoft.com/office/drawing/2014/main" id="{D07FD07B-E03F-430E-AF86-BC90F0478860}"/>
              </a:ext>
            </a:extLst>
          </p:cNvPr>
          <p:cNvSpPr/>
          <p:nvPr/>
        </p:nvSpPr>
        <p:spPr>
          <a:xfrm>
            <a:off x="9029701" y="4038600"/>
            <a:ext cx="752474" cy="5905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B965FC3E-4EC0-4028-B09F-50CB6756BB01}"/>
              </a:ext>
            </a:extLst>
          </p:cNvPr>
          <p:cNvPicPr>
            <a:picLocks noChangeAspect="1"/>
          </p:cNvPicPr>
          <p:nvPr/>
        </p:nvPicPr>
        <p:blipFill>
          <a:blip r:embed="rId5"/>
          <a:stretch>
            <a:fillRect/>
          </a:stretch>
        </p:blipFill>
        <p:spPr>
          <a:xfrm>
            <a:off x="116239" y="903243"/>
            <a:ext cx="542925" cy="409575"/>
          </a:xfrm>
          <a:prstGeom prst="rect">
            <a:avLst/>
          </a:prstGeom>
        </p:spPr>
      </p:pic>
      <p:pic>
        <p:nvPicPr>
          <p:cNvPr id="13" name="Immagine 12">
            <a:extLst>
              <a:ext uri="{FF2B5EF4-FFF2-40B4-BE49-F238E27FC236}">
                <a16:creationId xmlns:a16="http://schemas.microsoft.com/office/drawing/2014/main" id="{FA827C32-841D-4C33-86D0-9B9A92F6184E}"/>
              </a:ext>
            </a:extLst>
          </p:cNvPr>
          <p:cNvPicPr>
            <a:picLocks noChangeAspect="1"/>
          </p:cNvPicPr>
          <p:nvPr/>
        </p:nvPicPr>
        <p:blipFill>
          <a:blip r:embed="rId5"/>
          <a:stretch>
            <a:fillRect/>
          </a:stretch>
        </p:blipFill>
        <p:spPr>
          <a:xfrm>
            <a:off x="116239" y="1327608"/>
            <a:ext cx="542925" cy="409575"/>
          </a:xfrm>
          <a:prstGeom prst="rect">
            <a:avLst/>
          </a:prstGeom>
        </p:spPr>
      </p:pic>
      <p:pic>
        <p:nvPicPr>
          <p:cNvPr id="14" name="Immagine 13">
            <a:extLst>
              <a:ext uri="{FF2B5EF4-FFF2-40B4-BE49-F238E27FC236}">
                <a16:creationId xmlns:a16="http://schemas.microsoft.com/office/drawing/2014/main" id="{81180363-381A-4440-98CB-97018F797967}"/>
              </a:ext>
            </a:extLst>
          </p:cNvPr>
          <p:cNvPicPr>
            <a:picLocks noChangeAspect="1"/>
          </p:cNvPicPr>
          <p:nvPr/>
        </p:nvPicPr>
        <p:blipFill>
          <a:blip r:embed="rId5"/>
          <a:stretch>
            <a:fillRect/>
          </a:stretch>
        </p:blipFill>
        <p:spPr>
          <a:xfrm>
            <a:off x="116239" y="1884783"/>
            <a:ext cx="542925" cy="409575"/>
          </a:xfrm>
          <a:prstGeom prst="rect">
            <a:avLst/>
          </a:prstGeom>
        </p:spPr>
      </p:pic>
    </p:spTree>
    <p:extLst>
      <p:ext uri="{BB962C8B-B14F-4D97-AF65-F5344CB8AC3E}">
        <p14:creationId xmlns:p14="http://schemas.microsoft.com/office/powerpoint/2010/main" val="2885338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3609974" y="0"/>
            <a:ext cx="4165661" cy="523220"/>
          </a:xfrm>
          <a:prstGeom prst="rect">
            <a:avLst/>
          </a:prstGeom>
        </p:spPr>
        <p:txBody>
          <a:bodyPr wrap="square">
            <a:spAutoFit/>
          </a:bodyPr>
          <a:lstStyle/>
          <a:p>
            <a:pPr algn="ctr"/>
            <a:r>
              <a:rPr lang="it-IT" sz="2800" b="1" dirty="0">
                <a:solidFill>
                  <a:schemeClr val="accent1">
                    <a:lumMod val="75000"/>
                  </a:schemeClr>
                </a:solidFill>
              </a:rPr>
              <a:t>STRANIERI</a:t>
            </a:r>
          </a:p>
        </p:txBody>
      </p:sp>
      <p:pic>
        <p:nvPicPr>
          <p:cNvPr id="13" name="Immagine 12">
            <a:extLst>
              <a:ext uri="{FF2B5EF4-FFF2-40B4-BE49-F238E27FC236}">
                <a16:creationId xmlns:a16="http://schemas.microsoft.com/office/drawing/2014/main" id="{A3A1F277-FD49-4D5B-A8F5-FAF48D054E7E}"/>
              </a:ext>
            </a:extLst>
          </p:cNvPr>
          <p:cNvPicPr>
            <a:picLocks noChangeAspect="1"/>
          </p:cNvPicPr>
          <p:nvPr/>
        </p:nvPicPr>
        <p:blipFill>
          <a:blip r:embed="rId4"/>
          <a:stretch>
            <a:fillRect/>
          </a:stretch>
        </p:blipFill>
        <p:spPr>
          <a:xfrm>
            <a:off x="0" y="5944284"/>
            <a:ext cx="1543665" cy="896796"/>
          </a:xfrm>
          <a:prstGeom prst="rect">
            <a:avLst/>
          </a:prstGeom>
        </p:spPr>
      </p:pic>
      <p:sp>
        <p:nvSpPr>
          <p:cNvPr id="15" name="Rettangolo 14">
            <a:extLst>
              <a:ext uri="{FF2B5EF4-FFF2-40B4-BE49-F238E27FC236}">
                <a16:creationId xmlns:a16="http://schemas.microsoft.com/office/drawing/2014/main" id="{F246E93E-C13F-4A9C-96D0-8C6745A3C552}"/>
              </a:ext>
            </a:extLst>
          </p:cNvPr>
          <p:cNvSpPr/>
          <p:nvPr/>
        </p:nvSpPr>
        <p:spPr>
          <a:xfrm>
            <a:off x="1170499" y="1611075"/>
            <a:ext cx="3457575"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stranieri iscritti in anagrafe</a:t>
            </a:r>
          </a:p>
        </p:txBody>
      </p:sp>
      <p:pic>
        <p:nvPicPr>
          <p:cNvPr id="16" name="Immagine 15">
            <a:extLst>
              <a:ext uri="{FF2B5EF4-FFF2-40B4-BE49-F238E27FC236}">
                <a16:creationId xmlns:a16="http://schemas.microsoft.com/office/drawing/2014/main" id="{5EFAA45E-3C64-4B47-827B-6AB138CDEDC0}"/>
              </a:ext>
            </a:extLst>
          </p:cNvPr>
          <p:cNvPicPr>
            <a:picLocks noChangeAspect="1"/>
          </p:cNvPicPr>
          <p:nvPr/>
        </p:nvPicPr>
        <p:blipFill>
          <a:blip r:embed="rId5"/>
          <a:stretch>
            <a:fillRect/>
          </a:stretch>
        </p:blipFill>
        <p:spPr>
          <a:xfrm>
            <a:off x="3924300" y="523220"/>
            <a:ext cx="3952875" cy="409575"/>
          </a:xfrm>
          <a:prstGeom prst="rect">
            <a:avLst/>
          </a:prstGeom>
        </p:spPr>
      </p:pic>
      <p:pic>
        <p:nvPicPr>
          <p:cNvPr id="2" name="Immagine 1">
            <a:extLst>
              <a:ext uri="{FF2B5EF4-FFF2-40B4-BE49-F238E27FC236}">
                <a16:creationId xmlns:a16="http://schemas.microsoft.com/office/drawing/2014/main" id="{775F114E-5017-4B4C-80AE-742FFD081227}"/>
              </a:ext>
            </a:extLst>
          </p:cNvPr>
          <p:cNvPicPr>
            <a:picLocks noChangeAspect="1"/>
          </p:cNvPicPr>
          <p:nvPr/>
        </p:nvPicPr>
        <p:blipFill>
          <a:blip r:embed="rId6"/>
          <a:stretch>
            <a:fillRect/>
          </a:stretch>
        </p:blipFill>
        <p:spPr>
          <a:xfrm>
            <a:off x="136135" y="1997174"/>
            <a:ext cx="5594644" cy="3403501"/>
          </a:xfrm>
          <a:prstGeom prst="rect">
            <a:avLst/>
          </a:prstGeom>
        </p:spPr>
      </p:pic>
      <p:sp>
        <p:nvSpPr>
          <p:cNvPr id="17" name="Rettangolo 16">
            <a:extLst>
              <a:ext uri="{FF2B5EF4-FFF2-40B4-BE49-F238E27FC236}">
                <a16:creationId xmlns:a16="http://schemas.microsoft.com/office/drawing/2014/main" id="{D13097B9-8CA5-4217-934A-AF99AC243965}"/>
              </a:ext>
            </a:extLst>
          </p:cNvPr>
          <p:cNvSpPr/>
          <p:nvPr/>
        </p:nvSpPr>
        <p:spPr>
          <a:xfrm>
            <a:off x="7220871" y="1611074"/>
            <a:ext cx="3457575"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Percentuale di stranieri nelle scuole</a:t>
            </a:r>
          </a:p>
        </p:txBody>
      </p:sp>
      <p:pic>
        <p:nvPicPr>
          <p:cNvPr id="3" name="Immagine 2">
            <a:extLst>
              <a:ext uri="{FF2B5EF4-FFF2-40B4-BE49-F238E27FC236}">
                <a16:creationId xmlns:a16="http://schemas.microsoft.com/office/drawing/2014/main" id="{A503C571-62D4-4693-B85E-3E5D5F319CA3}"/>
              </a:ext>
            </a:extLst>
          </p:cNvPr>
          <p:cNvPicPr>
            <a:picLocks noChangeAspect="1"/>
          </p:cNvPicPr>
          <p:nvPr/>
        </p:nvPicPr>
        <p:blipFill>
          <a:blip r:embed="rId7"/>
          <a:stretch>
            <a:fillRect/>
          </a:stretch>
        </p:blipFill>
        <p:spPr>
          <a:xfrm>
            <a:off x="6013560" y="2051934"/>
            <a:ext cx="5073540" cy="3403500"/>
          </a:xfrm>
          <a:prstGeom prst="rect">
            <a:avLst/>
          </a:prstGeom>
        </p:spPr>
      </p:pic>
      <p:pic>
        <p:nvPicPr>
          <p:cNvPr id="18" name="Immagine 17">
            <a:extLst>
              <a:ext uri="{FF2B5EF4-FFF2-40B4-BE49-F238E27FC236}">
                <a16:creationId xmlns:a16="http://schemas.microsoft.com/office/drawing/2014/main" id="{1AD3A480-8027-4BF5-83B1-61662A2FA6B2}"/>
              </a:ext>
            </a:extLst>
          </p:cNvPr>
          <p:cNvPicPr>
            <a:picLocks noChangeAspect="1"/>
          </p:cNvPicPr>
          <p:nvPr/>
        </p:nvPicPr>
        <p:blipFill>
          <a:blip r:embed="rId8"/>
          <a:stretch>
            <a:fillRect/>
          </a:stretch>
        </p:blipFill>
        <p:spPr>
          <a:xfrm>
            <a:off x="809932" y="3476625"/>
            <a:ext cx="231668" cy="518205"/>
          </a:xfrm>
          <a:prstGeom prst="rect">
            <a:avLst/>
          </a:prstGeom>
        </p:spPr>
      </p:pic>
      <p:pic>
        <p:nvPicPr>
          <p:cNvPr id="19" name="Immagine 18">
            <a:extLst>
              <a:ext uri="{FF2B5EF4-FFF2-40B4-BE49-F238E27FC236}">
                <a16:creationId xmlns:a16="http://schemas.microsoft.com/office/drawing/2014/main" id="{71F96ABC-1029-432A-9977-C91B165B838A}"/>
              </a:ext>
            </a:extLst>
          </p:cNvPr>
          <p:cNvPicPr>
            <a:picLocks noChangeAspect="1"/>
          </p:cNvPicPr>
          <p:nvPr/>
        </p:nvPicPr>
        <p:blipFill>
          <a:blip r:embed="rId8"/>
          <a:stretch>
            <a:fillRect/>
          </a:stretch>
        </p:blipFill>
        <p:spPr>
          <a:xfrm>
            <a:off x="6735485" y="3494581"/>
            <a:ext cx="231668" cy="518205"/>
          </a:xfrm>
          <a:prstGeom prst="rect">
            <a:avLst/>
          </a:prstGeom>
        </p:spPr>
      </p:pic>
    </p:spTree>
    <p:extLst>
      <p:ext uri="{BB962C8B-B14F-4D97-AF65-F5344CB8AC3E}">
        <p14:creationId xmlns:p14="http://schemas.microsoft.com/office/powerpoint/2010/main" val="449004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523220"/>
          </a:xfrm>
          <a:prstGeom prst="rect">
            <a:avLst/>
          </a:prstGeom>
        </p:spPr>
        <p:txBody>
          <a:bodyPr wrap="square">
            <a:spAutoFit/>
          </a:bodyPr>
          <a:lstStyle/>
          <a:p>
            <a:pPr algn="ctr"/>
            <a:r>
              <a:rPr lang="it-IT" sz="2800" b="1" dirty="0">
                <a:solidFill>
                  <a:schemeClr val="accent1">
                    <a:lumMod val="75000"/>
                  </a:schemeClr>
                </a:solidFill>
              </a:rPr>
              <a:t>TASSO GREZZO DI DISOCCUPAZIONE STRANIERI</a:t>
            </a:r>
          </a:p>
        </p:txBody>
      </p:sp>
      <p:pic>
        <p:nvPicPr>
          <p:cNvPr id="2" name="Immagine 1">
            <a:extLst>
              <a:ext uri="{FF2B5EF4-FFF2-40B4-BE49-F238E27FC236}">
                <a16:creationId xmlns:a16="http://schemas.microsoft.com/office/drawing/2014/main" id="{FDCA16D1-C24D-4FBF-B170-F9336AC457CF}"/>
              </a:ext>
            </a:extLst>
          </p:cNvPr>
          <p:cNvPicPr>
            <a:picLocks noChangeAspect="1"/>
          </p:cNvPicPr>
          <p:nvPr/>
        </p:nvPicPr>
        <p:blipFill>
          <a:blip r:embed="rId4"/>
          <a:stretch>
            <a:fillRect/>
          </a:stretch>
        </p:blipFill>
        <p:spPr>
          <a:xfrm>
            <a:off x="5966445" y="949565"/>
            <a:ext cx="6077533" cy="1498360"/>
          </a:xfrm>
          <a:prstGeom prst="rect">
            <a:avLst/>
          </a:prstGeom>
        </p:spPr>
      </p:pic>
      <p:pic>
        <p:nvPicPr>
          <p:cNvPr id="3" name="Immagine 2">
            <a:extLst>
              <a:ext uri="{FF2B5EF4-FFF2-40B4-BE49-F238E27FC236}">
                <a16:creationId xmlns:a16="http://schemas.microsoft.com/office/drawing/2014/main" id="{A077A37E-C5AC-44E4-935E-3D72F0B3AF26}"/>
              </a:ext>
            </a:extLst>
          </p:cNvPr>
          <p:cNvPicPr>
            <a:picLocks noChangeAspect="1"/>
          </p:cNvPicPr>
          <p:nvPr/>
        </p:nvPicPr>
        <p:blipFill>
          <a:blip r:embed="rId5"/>
          <a:stretch>
            <a:fillRect/>
          </a:stretch>
        </p:blipFill>
        <p:spPr>
          <a:xfrm>
            <a:off x="317679" y="735687"/>
            <a:ext cx="5487808" cy="1709737"/>
          </a:xfrm>
          <a:prstGeom prst="rect">
            <a:avLst/>
          </a:prstGeom>
        </p:spPr>
      </p:pic>
      <p:pic>
        <p:nvPicPr>
          <p:cNvPr id="6" name="Immagine 5">
            <a:extLst>
              <a:ext uri="{FF2B5EF4-FFF2-40B4-BE49-F238E27FC236}">
                <a16:creationId xmlns:a16="http://schemas.microsoft.com/office/drawing/2014/main" id="{EF58FF78-1C85-4AB5-AE0D-0CAD0520A7CF}"/>
              </a:ext>
            </a:extLst>
          </p:cNvPr>
          <p:cNvPicPr>
            <a:picLocks noChangeAspect="1"/>
          </p:cNvPicPr>
          <p:nvPr/>
        </p:nvPicPr>
        <p:blipFill>
          <a:blip r:embed="rId6"/>
          <a:stretch>
            <a:fillRect/>
          </a:stretch>
        </p:blipFill>
        <p:spPr>
          <a:xfrm>
            <a:off x="1295400" y="2657891"/>
            <a:ext cx="9601200" cy="3914775"/>
          </a:xfrm>
          <a:prstGeom prst="rect">
            <a:avLst/>
          </a:prstGeom>
        </p:spPr>
      </p:pic>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7"/>
          <a:stretch>
            <a:fillRect/>
          </a:stretch>
        </p:blipFill>
        <p:spPr>
          <a:xfrm>
            <a:off x="0" y="5944284"/>
            <a:ext cx="1543665" cy="896796"/>
          </a:xfrm>
          <a:prstGeom prst="rect">
            <a:avLst/>
          </a:prstGeom>
        </p:spPr>
      </p:pic>
      <p:pic>
        <p:nvPicPr>
          <p:cNvPr id="12" name="Immagine 11">
            <a:extLst>
              <a:ext uri="{FF2B5EF4-FFF2-40B4-BE49-F238E27FC236}">
                <a16:creationId xmlns:a16="http://schemas.microsoft.com/office/drawing/2014/main" id="{3274F977-F626-44D9-B826-6763E36279C9}"/>
              </a:ext>
            </a:extLst>
          </p:cNvPr>
          <p:cNvPicPr>
            <a:picLocks noChangeAspect="1"/>
          </p:cNvPicPr>
          <p:nvPr/>
        </p:nvPicPr>
        <p:blipFill>
          <a:blip r:embed="rId8"/>
          <a:stretch>
            <a:fillRect/>
          </a:stretch>
        </p:blipFill>
        <p:spPr>
          <a:xfrm>
            <a:off x="5192435" y="3085579"/>
            <a:ext cx="231668" cy="518205"/>
          </a:xfrm>
          <a:prstGeom prst="rect">
            <a:avLst/>
          </a:prstGeom>
        </p:spPr>
      </p:pic>
    </p:spTree>
    <p:extLst>
      <p:ext uri="{BB962C8B-B14F-4D97-AF65-F5344CB8AC3E}">
        <p14:creationId xmlns:p14="http://schemas.microsoft.com/office/powerpoint/2010/main" val="4044352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A86B4FC-37DF-42CC-AF22-BEFB401FAD8F}"/>
              </a:ext>
            </a:extLst>
          </p:cNvPr>
          <p:cNvPicPr>
            <a:picLocks noChangeAspect="1"/>
          </p:cNvPicPr>
          <p:nvPr/>
        </p:nvPicPr>
        <p:blipFill>
          <a:blip r:embed="rId4"/>
          <a:stretch>
            <a:fillRect/>
          </a:stretch>
        </p:blipFill>
        <p:spPr>
          <a:xfrm>
            <a:off x="0" y="5944284"/>
            <a:ext cx="1543665" cy="896796"/>
          </a:xfrm>
          <a:prstGeom prst="rect">
            <a:avLst/>
          </a:prstGeom>
        </p:spPr>
      </p:pic>
      <p:pic>
        <p:nvPicPr>
          <p:cNvPr id="7" name="Immagine 6">
            <a:extLst>
              <a:ext uri="{FF2B5EF4-FFF2-40B4-BE49-F238E27FC236}">
                <a16:creationId xmlns:a16="http://schemas.microsoft.com/office/drawing/2014/main" id="{B6D7234D-E21E-4B71-8E5D-5AA4F7883C9A}"/>
              </a:ext>
            </a:extLst>
          </p:cNvPr>
          <p:cNvPicPr>
            <a:picLocks noChangeAspect="1"/>
          </p:cNvPicPr>
          <p:nvPr/>
        </p:nvPicPr>
        <p:blipFill>
          <a:blip r:embed="rId5"/>
          <a:stretch>
            <a:fillRect/>
          </a:stretch>
        </p:blipFill>
        <p:spPr>
          <a:xfrm>
            <a:off x="455758" y="656302"/>
            <a:ext cx="10930303" cy="4455908"/>
          </a:xfrm>
          <a:prstGeom prst="rect">
            <a:avLst/>
          </a:prstGeom>
        </p:spPr>
      </p:pic>
      <p:pic>
        <p:nvPicPr>
          <p:cNvPr id="8" name="Immagine 7">
            <a:extLst>
              <a:ext uri="{FF2B5EF4-FFF2-40B4-BE49-F238E27FC236}">
                <a16:creationId xmlns:a16="http://schemas.microsoft.com/office/drawing/2014/main" id="{71A6E81F-3C54-4F07-87F9-B2BB064D3EC5}"/>
              </a:ext>
            </a:extLst>
          </p:cNvPr>
          <p:cNvPicPr>
            <a:picLocks noChangeAspect="1"/>
          </p:cNvPicPr>
          <p:nvPr/>
        </p:nvPicPr>
        <p:blipFill>
          <a:blip r:embed="rId6"/>
          <a:stretch>
            <a:fillRect/>
          </a:stretch>
        </p:blipFill>
        <p:spPr>
          <a:xfrm>
            <a:off x="1543666" y="5354314"/>
            <a:ext cx="4175648" cy="1450932"/>
          </a:xfrm>
          <a:prstGeom prst="rect">
            <a:avLst/>
          </a:prstGeom>
        </p:spPr>
      </p:pic>
      <p:sp>
        <p:nvSpPr>
          <p:cNvPr id="2" name="Rettangolo 1">
            <a:extLst>
              <a:ext uri="{FF2B5EF4-FFF2-40B4-BE49-F238E27FC236}">
                <a16:creationId xmlns:a16="http://schemas.microsoft.com/office/drawing/2014/main" id="{E477EA53-A0D6-4762-8A92-AEDD6A168F4B}"/>
              </a:ext>
            </a:extLst>
          </p:cNvPr>
          <p:cNvSpPr/>
          <p:nvPr/>
        </p:nvSpPr>
        <p:spPr>
          <a:xfrm>
            <a:off x="2743200" y="586596"/>
            <a:ext cx="793630" cy="45803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5FDCA39A-2126-496A-8EB4-2B2B0FDE68C1}"/>
              </a:ext>
            </a:extLst>
          </p:cNvPr>
          <p:cNvPicPr>
            <a:picLocks noChangeAspect="1"/>
          </p:cNvPicPr>
          <p:nvPr/>
        </p:nvPicPr>
        <p:blipFill>
          <a:blip r:embed="rId7"/>
          <a:stretch>
            <a:fillRect/>
          </a:stretch>
        </p:blipFill>
        <p:spPr>
          <a:xfrm>
            <a:off x="4536146" y="5564038"/>
            <a:ext cx="3994614" cy="1119784"/>
          </a:xfrm>
          <a:prstGeom prst="rect">
            <a:avLst/>
          </a:prstGeom>
        </p:spPr>
      </p:pic>
      <p:pic>
        <p:nvPicPr>
          <p:cNvPr id="9" name="Immagine 8">
            <a:extLst>
              <a:ext uri="{FF2B5EF4-FFF2-40B4-BE49-F238E27FC236}">
                <a16:creationId xmlns:a16="http://schemas.microsoft.com/office/drawing/2014/main" id="{5B251DCB-6BA0-4C95-9770-2548D43575B7}"/>
              </a:ext>
            </a:extLst>
          </p:cNvPr>
          <p:cNvPicPr>
            <a:picLocks noChangeAspect="1"/>
          </p:cNvPicPr>
          <p:nvPr/>
        </p:nvPicPr>
        <p:blipFill>
          <a:blip r:embed="rId8"/>
          <a:stretch>
            <a:fillRect/>
          </a:stretch>
        </p:blipFill>
        <p:spPr>
          <a:xfrm>
            <a:off x="89697" y="1697337"/>
            <a:ext cx="542925" cy="409575"/>
          </a:xfrm>
          <a:prstGeom prst="rect">
            <a:avLst/>
          </a:prstGeom>
        </p:spPr>
      </p:pic>
      <p:pic>
        <p:nvPicPr>
          <p:cNvPr id="10" name="Immagine 9">
            <a:extLst>
              <a:ext uri="{FF2B5EF4-FFF2-40B4-BE49-F238E27FC236}">
                <a16:creationId xmlns:a16="http://schemas.microsoft.com/office/drawing/2014/main" id="{BAAB9DE1-A83C-4FE0-8221-BE01A028B49D}"/>
              </a:ext>
            </a:extLst>
          </p:cNvPr>
          <p:cNvPicPr>
            <a:picLocks noChangeAspect="1"/>
          </p:cNvPicPr>
          <p:nvPr/>
        </p:nvPicPr>
        <p:blipFill>
          <a:blip r:embed="rId8"/>
          <a:stretch>
            <a:fillRect/>
          </a:stretch>
        </p:blipFill>
        <p:spPr>
          <a:xfrm>
            <a:off x="89695" y="2287403"/>
            <a:ext cx="542925" cy="409575"/>
          </a:xfrm>
          <a:prstGeom prst="rect">
            <a:avLst/>
          </a:prstGeom>
        </p:spPr>
      </p:pic>
      <p:pic>
        <p:nvPicPr>
          <p:cNvPr id="11" name="Immagine 10">
            <a:extLst>
              <a:ext uri="{FF2B5EF4-FFF2-40B4-BE49-F238E27FC236}">
                <a16:creationId xmlns:a16="http://schemas.microsoft.com/office/drawing/2014/main" id="{0CC2DC7C-4084-449C-AEDD-2EE21EEB3F81}"/>
              </a:ext>
            </a:extLst>
          </p:cNvPr>
          <p:cNvPicPr>
            <a:picLocks noChangeAspect="1"/>
          </p:cNvPicPr>
          <p:nvPr/>
        </p:nvPicPr>
        <p:blipFill>
          <a:blip r:embed="rId8"/>
          <a:stretch>
            <a:fillRect/>
          </a:stretch>
        </p:blipFill>
        <p:spPr>
          <a:xfrm>
            <a:off x="89697" y="3937329"/>
            <a:ext cx="542925" cy="409575"/>
          </a:xfrm>
          <a:prstGeom prst="rect">
            <a:avLst/>
          </a:prstGeom>
        </p:spPr>
      </p:pic>
      <p:pic>
        <p:nvPicPr>
          <p:cNvPr id="12" name="Immagine 11">
            <a:extLst>
              <a:ext uri="{FF2B5EF4-FFF2-40B4-BE49-F238E27FC236}">
                <a16:creationId xmlns:a16="http://schemas.microsoft.com/office/drawing/2014/main" id="{891DD0E6-3CC5-478F-A719-BD67FD271EA6}"/>
              </a:ext>
            </a:extLst>
          </p:cNvPr>
          <p:cNvPicPr>
            <a:picLocks noChangeAspect="1"/>
          </p:cNvPicPr>
          <p:nvPr/>
        </p:nvPicPr>
        <p:blipFill>
          <a:blip r:embed="rId8"/>
          <a:stretch>
            <a:fillRect/>
          </a:stretch>
        </p:blipFill>
        <p:spPr>
          <a:xfrm>
            <a:off x="89696" y="4501088"/>
            <a:ext cx="542925" cy="409575"/>
          </a:xfrm>
          <a:prstGeom prst="rect">
            <a:avLst/>
          </a:prstGeom>
        </p:spPr>
      </p:pic>
      <p:pic>
        <p:nvPicPr>
          <p:cNvPr id="13" name="Immagine 12">
            <a:extLst>
              <a:ext uri="{FF2B5EF4-FFF2-40B4-BE49-F238E27FC236}">
                <a16:creationId xmlns:a16="http://schemas.microsoft.com/office/drawing/2014/main" id="{1F76636F-8A95-4E1D-A140-60DCD70AD3C5}"/>
              </a:ext>
            </a:extLst>
          </p:cNvPr>
          <p:cNvPicPr>
            <a:picLocks noChangeAspect="1"/>
          </p:cNvPicPr>
          <p:nvPr/>
        </p:nvPicPr>
        <p:blipFill>
          <a:blip r:embed="rId9"/>
          <a:stretch>
            <a:fillRect/>
          </a:stretch>
        </p:blipFill>
        <p:spPr>
          <a:xfrm>
            <a:off x="138039" y="2820962"/>
            <a:ext cx="457200" cy="428625"/>
          </a:xfrm>
          <a:prstGeom prst="rect">
            <a:avLst/>
          </a:prstGeom>
        </p:spPr>
      </p:pic>
      <p:pic>
        <p:nvPicPr>
          <p:cNvPr id="14" name="Immagine 13">
            <a:extLst>
              <a:ext uri="{FF2B5EF4-FFF2-40B4-BE49-F238E27FC236}">
                <a16:creationId xmlns:a16="http://schemas.microsoft.com/office/drawing/2014/main" id="{8C9F8DEE-3A9C-41A8-B682-5CB90C84731A}"/>
              </a:ext>
            </a:extLst>
          </p:cNvPr>
          <p:cNvPicPr>
            <a:picLocks noChangeAspect="1"/>
          </p:cNvPicPr>
          <p:nvPr/>
        </p:nvPicPr>
        <p:blipFill>
          <a:blip r:embed="rId9"/>
          <a:stretch>
            <a:fillRect/>
          </a:stretch>
        </p:blipFill>
        <p:spPr>
          <a:xfrm>
            <a:off x="129952" y="3410932"/>
            <a:ext cx="457200" cy="428625"/>
          </a:xfrm>
          <a:prstGeom prst="rect">
            <a:avLst/>
          </a:prstGeom>
        </p:spPr>
      </p:pic>
    </p:spTree>
    <p:extLst>
      <p:ext uri="{BB962C8B-B14F-4D97-AF65-F5344CB8AC3E}">
        <p14:creationId xmlns:p14="http://schemas.microsoft.com/office/powerpoint/2010/main" val="360112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492443"/>
          </a:xfrm>
          <a:prstGeom prst="rect">
            <a:avLst/>
          </a:prstGeom>
        </p:spPr>
        <p:txBody>
          <a:bodyPr wrap="square">
            <a:spAutoFit/>
          </a:bodyPr>
          <a:lstStyle/>
          <a:p>
            <a:pPr algn="ctr"/>
            <a:r>
              <a:rPr lang="it-IT" sz="2600" b="1" dirty="0">
                <a:solidFill>
                  <a:schemeClr val="accent1">
                    <a:lumMod val="75000"/>
                  </a:schemeClr>
                </a:solidFill>
              </a:rPr>
              <a:t>TASSO DI OSPEDALIZZAZIONE DELLA POPOLAZIONE STRANIERA</a:t>
            </a:r>
          </a:p>
        </p:txBody>
      </p:sp>
      <p:pic>
        <p:nvPicPr>
          <p:cNvPr id="9" name="Immagine 8">
            <a:extLst>
              <a:ext uri="{FF2B5EF4-FFF2-40B4-BE49-F238E27FC236}">
                <a16:creationId xmlns:a16="http://schemas.microsoft.com/office/drawing/2014/main" id="{79E99554-94FD-4FC1-9086-03B9E7121D5B}"/>
              </a:ext>
            </a:extLst>
          </p:cNvPr>
          <p:cNvPicPr>
            <a:picLocks noChangeAspect="1"/>
          </p:cNvPicPr>
          <p:nvPr/>
        </p:nvPicPr>
        <p:blipFill>
          <a:blip r:embed="rId4"/>
          <a:stretch>
            <a:fillRect/>
          </a:stretch>
        </p:blipFill>
        <p:spPr>
          <a:xfrm>
            <a:off x="0" y="5944284"/>
            <a:ext cx="1543665" cy="896796"/>
          </a:xfrm>
          <a:prstGeom prst="rect">
            <a:avLst/>
          </a:prstGeom>
        </p:spPr>
      </p:pic>
      <p:pic>
        <p:nvPicPr>
          <p:cNvPr id="8" name="Immagine 7">
            <a:extLst>
              <a:ext uri="{FF2B5EF4-FFF2-40B4-BE49-F238E27FC236}">
                <a16:creationId xmlns:a16="http://schemas.microsoft.com/office/drawing/2014/main" id="{EEEFB07C-4B01-4897-9137-91B789BB8F71}"/>
              </a:ext>
            </a:extLst>
          </p:cNvPr>
          <p:cNvPicPr>
            <a:picLocks noChangeAspect="1"/>
          </p:cNvPicPr>
          <p:nvPr/>
        </p:nvPicPr>
        <p:blipFill>
          <a:blip r:embed="rId5"/>
          <a:stretch>
            <a:fillRect/>
          </a:stretch>
        </p:blipFill>
        <p:spPr>
          <a:xfrm>
            <a:off x="6886575" y="1039969"/>
            <a:ext cx="5207102" cy="1579405"/>
          </a:xfrm>
          <a:prstGeom prst="rect">
            <a:avLst/>
          </a:prstGeom>
        </p:spPr>
      </p:pic>
      <p:pic>
        <p:nvPicPr>
          <p:cNvPr id="11" name="Immagine 10">
            <a:extLst>
              <a:ext uri="{FF2B5EF4-FFF2-40B4-BE49-F238E27FC236}">
                <a16:creationId xmlns:a16="http://schemas.microsoft.com/office/drawing/2014/main" id="{C6CFE66C-4357-4DB1-886A-D961A82D9B74}"/>
              </a:ext>
            </a:extLst>
          </p:cNvPr>
          <p:cNvPicPr>
            <a:picLocks noChangeAspect="1"/>
          </p:cNvPicPr>
          <p:nvPr/>
        </p:nvPicPr>
        <p:blipFill>
          <a:blip r:embed="rId6"/>
          <a:stretch>
            <a:fillRect/>
          </a:stretch>
        </p:blipFill>
        <p:spPr>
          <a:xfrm>
            <a:off x="1543665" y="3003041"/>
            <a:ext cx="10160633" cy="3532368"/>
          </a:xfrm>
          <a:prstGeom prst="rect">
            <a:avLst/>
          </a:prstGeom>
        </p:spPr>
      </p:pic>
      <p:pic>
        <p:nvPicPr>
          <p:cNvPr id="12" name="Immagine 11">
            <a:extLst>
              <a:ext uri="{FF2B5EF4-FFF2-40B4-BE49-F238E27FC236}">
                <a16:creationId xmlns:a16="http://schemas.microsoft.com/office/drawing/2014/main" id="{23BE9BE8-73FD-459A-9FCF-54EB423101DF}"/>
              </a:ext>
            </a:extLst>
          </p:cNvPr>
          <p:cNvPicPr>
            <a:picLocks noChangeAspect="1"/>
          </p:cNvPicPr>
          <p:nvPr/>
        </p:nvPicPr>
        <p:blipFill>
          <a:blip r:embed="rId7"/>
          <a:stretch>
            <a:fillRect/>
          </a:stretch>
        </p:blipFill>
        <p:spPr>
          <a:xfrm>
            <a:off x="2360666" y="3747874"/>
            <a:ext cx="231668" cy="524301"/>
          </a:xfrm>
          <a:prstGeom prst="rect">
            <a:avLst/>
          </a:prstGeom>
        </p:spPr>
      </p:pic>
      <p:pic>
        <p:nvPicPr>
          <p:cNvPr id="14" name="Immagine 13">
            <a:extLst>
              <a:ext uri="{FF2B5EF4-FFF2-40B4-BE49-F238E27FC236}">
                <a16:creationId xmlns:a16="http://schemas.microsoft.com/office/drawing/2014/main" id="{AA062164-7CC3-43F9-BA80-5FF49C55C40D}"/>
              </a:ext>
            </a:extLst>
          </p:cNvPr>
          <p:cNvPicPr>
            <a:picLocks noChangeAspect="1"/>
          </p:cNvPicPr>
          <p:nvPr/>
        </p:nvPicPr>
        <p:blipFill>
          <a:blip r:embed="rId8"/>
          <a:stretch>
            <a:fillRect/>
          </a:stretch>
        </p:blipFill>
        <p:spPr>
          <a:xfrm>
            <a:off x="286622" y="959466"/>
            <a:ext cx="6337359" cy="1740409"/>
          </a:xfrm>
          <a:prstGeom prst="rect">
            <a:avLst/>
          </a:prstGeom>
        </p:spPr>
      </p:pic>
      <p:sp>
        <p:nvSpPr>
          <p:cNvPr id="15" name="Ovale 14">
            <a:extLst>
              <a:ext uri="{FF2B5EF4-FFF2-40B4-BE49-F238E27FC236}">
                <a16:creationId xmlns:a16="http://schemas.microsoft.com/office/drawing/2014/main" id="{F2715063-C06A-47DA-9711-29D02830E586}"/>
              </a:ext>
            </a:extLst>
          </p:cNvPr>
          <p:cNvSpPr/>
          <p:nvPr/>
        </p:nvSpPr>
        <p:spPr>
          <a:xfrm>
            <a:off x="98323" y="4657725"/>
            <a:ext cx="1543664" cy="124080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Valori maggiori per le femmine</a:t>
            </a:r>
          </a:p>
        </p:txBody>
      </p:sp>
    </p:spTree>
    <p:extLst>
      <p:ext uri="{BB962C8B-B14F-4D97-AF65-F5344CB8AC3E}">
        <p14:creationId xmlns:p14="http://schemas.microsoft.com/office/powerpoint/2010/main" val="1865868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2" name="Rettangolo 1">
            <a:extLst>
              <a:ext uri="{FF2B5EF4-FFF2-40B4-BE49-F238E27FC236}">
                <a16:creationId xmlns:a16="http://schemas.microsoft.com/office/drawing/2014/main" id="{4BFC3844-899F-474B-823E-7FEA183B0235}"/>
              </a:ext>
            </a:extLst>
          </p:cNvPr>
          <p:cNvSpPr/>
          <p:nvPr/>
        </p:nvSpPr>
        <p:spPr>
          <a:xfrm>
            <a:off x="1281112" y="16920"/>
            <a:ext cx="9629775" cy="769441"/>
          </a:xfrm>
          <a:prstGeom prst="rect">
            <a:avLst/>
          </a:prstGeom>
        </p:spPr>
        <p:txBody>
          <a:bodyPr wrap="square">
            <a:spAutoFit/>
          </a:bodyPr>
          <a:lstStyle/>
          <a:p>
            <a:pPr algn="ctr"/>
            <a:r>
              <a:rPr lang="it-IT" sz="2200" b="1" dirty="0">
                <a:solidFill>
                  <a:schemeClr val="accent1">
                    <a:lumMod val="75000"/>
                  </a:schemeClr>
                </a:solidFill>
              </a:rPr>
              <a:t>PERCENTUALE DI MINORI STRANIERI TRA I MINORI PRESI IN CARICO DAL</a:t>
            </a:r>
          </a:p>
          <a:p>
            <a:pPr algn="ctr"/>
            <a:r>
              <a:rPr lang="it-IT" sz="2200" b="1" dirty="0">
                <a:solidFill>
                  <a:schemeClr val="accent1">
                    <a:lumMod val="75000"/>
                  </a:schemeClr>
                </a:solidFill>
              </a:rPr>
              <a:t>SERVIZIO SOCIALE TERRITORIALE (AL NETTO DEI MSNA)</a:t>
            </a:r>
          </a:p>
        </p:txBody>
      </p:sp>
      <p:pic>
        <p:nvPicPr>
          <p:cNvPr id="3" name="Immagine 2">
            <a:extLst>
              <a:ext uri="{FF2B5EF4-FFF2-40B4-BE49-F238E27FC236}">
                <a16:creationId xmlns:a16="http://schemas.microsoft.com/office/drawing/2014/main" id="{4AFC9E92-93B9-4DD6-88C3-A25DE702EC8B}"/>
              </a:ext>
            </a:extLst>
          </p:cNvPr>
          <p:cNvPicPr>
            <a:picLocks noChangeAspect="1"/>
          </p:cNvPicPr>
          <p:nvPr/>
        </p:nvPicPr>
        <p:blipFill>
          <a:blip r:embed="rId4"/>
          <a:stretch>
            <a:fillRect/>
          </a:stretch>
        </p:blipFill>
        <p:spPr>
          <a:xfrm>
            <a:off x="6629401" y="1368401"/>
            <a:ext cx="5437084" cy="1279314"/>
          </a:xfrm>
          <a:prstGeom prst="rect">
            <a:avLst/>
          </a:prstGeom>
        </p:spPr>
      </p:pic>
      <p:pic>
        <p:nvPicPr>
          <p:cNvPr id="6" name="Immagine 5">
            <a:extLst>
              <a:ext uri="{FF2B5EF4-FFF2-40B4-BE49-F238E27FC236}">
                <a16:creationId xmlns:a16="http://schemas.microsoft.com/office/drawing/2014/main" id="{58B0A1CB-DBD8-4601-838C-A89AAC2137FD}"/>
              </a:ext>
            </a:extLst>
          </p:cNvPr>
          <p:cNvPicPr>
            <a:picLocks noChangeAspect="1"/>
          </p:cNvPicPr>
          <p:nvPr/>
        </p:nvPicPr>
        <p:blipFill>
          <a:blip r:embed="rId5"/>
          <a:stretch>
            <a:fillRect/>
          </a:stretch>
        </p:blipFill>
        <p:spPr>
          <a:xfrm>
            <a:off x="334639" y="914283"/>
            <a:ext cx="6042041" cy="1733431"/>
          </a:xfrm>
          <a:prstGeom prst="rect">
            <a:avLst/>
          </a:prstGeom>
        </p:spPr>
      </p:pic>
      <p:pic>
        <p:nvPicPr>
          <p:cNvPr id="8" name="Immagine 7">
            <a:extLst>
              <a:ext uri="{FF2B5EF4-FFF2-40B4-BE49-F238E27FC236}">
                <a16:creationId xmlns:a16="http://schemas.microsoft.com/office/drawing/2014/main" id="{FABCAF7C-EF39-44FB-BF0D-E91FF2000204}"/>
              </a:ext>
            </a:extLst>
          </p:cNvPr>
          <p:cNvPicPr>
            <a:picLocks noChangeAspect="1"/>
          </p:cNvPicPr>
          <p:nvPr/>
        </p:nvPicPr>
        <p:blipFill>
          <a:blip r:embed="rId6"/>
          <a:stretch>
            <a:fillRect/>
          </a:stretch>
        </p:blipFill>
        <p:spPr>
          <a:xfrm>
            <a:off x="1428443" y="2869155"/>
            <a:ext cx="9896475" cy="3971925"/>
          </a:xfrm>
          <a:prstGeom prst="rect">
            <a:avLst/>
          </a:prstGeom>
        </p:spPr>
      </p:pic>
      <p:pic>
        <p:nvPicPr>
          <p:cNvPr id="11" name="Immagine 10">
            <a:extLst>
              <a:ext uri="{FF2B5EF4-FFF2-40B4-BE49-F238E27FC236}">
                <a16:creationId xmlns:a16="http://schemas.microsoft.com/office/drawing/2014/main" id="{2691CDB6-F9FE-4BEF-829F-B5203A9F32F2}"/>
              </a:ext>
            </a:extLst>
          </p:cNvPr>
          <p:cNvPicPr>
            <a:picLocks noChangeAspect="1"/>
          </p:cNvPicPr>
          <p:nvPr/>
        </p:nvPicPr>
        <p:blipFill>
          <a:blip r:embed="rId7"/>
          <a:stretch>
            <a:fillRect/>
          </a:stretch>
        </p:blipFill>
        <p:spPr>
          <a:xfrm>
            <a:off x="0" y="5944284"/>
            <a:ext cx="1543665" cy="896796"/>
          </a:xfrm>
          <a:prstGeom prst="rect">
            <a:avLst/>
          </a:prstGeom>
        </p:spPr>
      </p:pic>
      <p:pic>
        <p:nvPicPr>
          <p:cNvPr id="12" name="Immagine 11">
            <a:extLst>
              <a:ext uri="{FF2B5EF4-FFF2-40B4-BE49-F238E27FC236}">
                <a16:creationId xmlns:a16="http://schemas.microsoft.com/office/drawing/2014/main" id="{FBA3C401-60B7-4105-8C23-9ABB4DFE42E1}"/>
              </a:ext>
            </a:extLst>
          </p:cNvPr>
          <p:cNvPicPr>
            <a:picLocks noChangeAspect="1"/>
          </p:cNvPicPr>
          <p:nvPr/>
        </p:nvPicPr>
        <p:blipFill>
          <a:blip r:embed="rId8"/>
          <a:stretch>
            <a:fillRect/>
          </a:stretch>
        </p:blipFill>
        <p:spPr>
          <a:xfrm>
            <a:off x="1972985" y="4471405"/>
            <a:ext cx="231668" cy="518205"/>
          </a:xfrm>
          <a:prstGeom prst="rect">
            <a:avLst/>
          </a:prstGeom>
        </p:spPr>
      </p:pic>
      <p:sp>
        <p:nvSpPr>
          <p:cNvPr id="14" name="Ovale 13">
            <a:extLst>
              <a:ext uri="{FF2B5EF4-FFF2-40B4-BE49-F238E27FC236}">
                <a16:creationId xmlns:a16="http://schemas.microsoft.com/office/drawing/2014/main" id="{ABFBD1F5-77E4-4655-849B-332BC7B8CF94}"/>
              </a:ext>
            </a:extLst>
          </p:cNvPr>
          <p:cNvSpPr/>
          <p:nvPr/>
        </p:nvSpPr>
        <p:spPr>
          <a:xfrm rot="20555020">
            <a:off x="7931" y="2822006"/>
            <a:ext cx="1543665" cy="91429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b="1" dirty="0"/>
              <a:t>BEST practices</a:t>
            </a:r>
          </a:p>
        </p:txBody>
      </p:sp>
    </p:spTree>
    <p:extLst>
      <p:ext uri="{BB962C8B-B14F-4D97-AF65-F5344CB8AC3E}">
        <p14:creationId xmlns:p14="http://schemas.microsoft.com/office/powerpoint/2010/main" val="2986207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676577" y="4765"/>
            <a:ext cx="4632678" cy="553998"/>
          </a:xfrm>
          <a:prstGeom prst="rect">
            <a:avLst/>
          </a:prstGeom>
        </p:spPr>
        <p:txBody>
          <a:bodyPr wrap="none">
            <a:spAutoFit/>
          </a:bodyPr>
          <a:lstStyle/>
          <a:p>
            <a:r>
              <a:rPr lang="it-IT" sz="3000" b="1" dirty="0">
                <a:solidFill>
                  <a:schemeClr val="accent1">
                    <a:lumMod val="75000"/>
                  </a:schemeClr>
                </a:solidFill>
              </a:rPr>
              <a:t>STATO DI SALUTE GENERALE</a:t>
            </a:r>
          </a:p>
        </p:txBody>
      </p:sp>
      <p:pic>
        <p:nvPicPr>
          <p:cNvPr id="4" name="Immagine 3">
            <a:extLst>
              <a:ext uri="{FF2B5EF4-FFF2-40B4-BE49-F238E27FC236}">
                <a16:creationId xmlns:a16="http://schemas.microsoft.com/office/drawing/2014/main" id="{964798AF-93F2-48D0-B6E5-4A10B97F4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87" y="3505199"/>
            <a:ext cx="4916302" cy="3263033"/>
          </a:xfrm>
          <a:prstGeom prst="rect">
            <a:avLst/>
          </a:prstGeom>
        </p:spPr>
      </p:pic>
      <p:sp>
        <p:nvSpPr>
          <p:cNvPr id="5" name="Rettangolo 4">
            <a:extLst>
              <a:ext uri="{FF2B5EF4-FFF2-40B4-BE49-F238E27FC236}">
                <a16:creationId xmlns:a16="http://schemas.microsoft.com/office/drawing/2014/main" id="{1388ABFC-05B3-4F43-BB03-C42594742ACB}"/>
              </a:ext>
            </a:extLst>
          </p:cNvPr>
          <p:cNvSpPr/>
          <p:nvPr/>
        </p:nvSpPr>
        <p:spPr>
          <a:xfrm>
            <a:off x="5708894" y="3429000"/>
            <a:ext cx="6096000" cy="3139321"/>
          </a:xfrm>
          <a:prstGeom prst="rect">
            <a:avLst/>
          </a:prstGeom>
        </p:spPr>
        <p:txBody>
          <a:bodyPr>
            <a:spAutoFit/>
          </a:bodyPr>
          <a:lstStyle/>
          <a:p>
            <a:pPr algn="just"/>
            <a:r>
              <a:rPr lang="it-IT" b="1" dirty="0"/>
              <a:t>Tumori e malattie del sistema circolatorio </a:t>
            </a:r>
            <a:r>
              <a:rPr lang="it-IT" dirty="0"/>
              <a:t>rappresentano le due principali cause di ospedalizzazione. Queste due patologie, infatti, causano poco meno di un terzo dell’ospedalizzazione totale. Vi sono però alcune differenze di genere. Tra le donne le malattie circolatorie sono meno diffuse, la prima causa di ospedalizzazione è rappresentata dalle patologie oncologiche e tra le cause più frequenti vi sono le malattie dell’apparato respiratorio, digerente e genito-urinario, mentre tra gli uomini la prima causa di ospedalizzazione è rappresentata dalle malattie circolatorie, con un’incidenza quasi doppia rispetto alle donne. </a:t>
            </a:r>
          </a:p>
        </p:txBody>
      </p:sp>
    </p:spTree>
    <p:extLst>
      <p:ext uri="{BB962C8B-B14F-4D97-AF65-F5344CB8AC3E}">
        <p14:creationId xmlns:p14="http://schemas.microsoft.com/office/powerpoint/2010/main" val="349630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523220"/>
          </a:xfrm>
          <a:prstGeom prst="rect">
            <a:avLst/>
          </a:prstGeom>
        </p:spPr>
        <p:txBody>
          <a:bodyPr wrap="square">
            <a:spAutoFit/>
          </a:bodyPr>
          <a:lstStyle/>
          <a:p>
            <a:pPr algn="ctr"/>
            <a:r>
              <a:rPr lang="it-IT" sz="2800" b="1" dirty="0">
                <a:solidFill>
                  <a:schemeClr val="accent1">
                    <a:lumMod val="75000"/>
                  </a:schemeClr>
                </a:solidFill>
              </a:rPr>
              <a:t>TASSO DI OSPEDALIZZAZIONE GENERALE</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pic>
        <p:nvPicPr>
          <p:cNvPr id="8" name="Immagine 7">
            <a:extLst>
              <a:ext uri="{FF2B5EF4-FFF2-40B4-BE49-F238E27FC236}">
                <a16:creationId xmlns:a16="http://schemas.microsoft.com/office/drawing/2014/main" id="{84A6FC85-321A-41D9-8905-CE50E7C597AF}"/>
              </a:ext>
            </a:extLst>
          </p:cNvPr>
          <p:cNvPicPr>
            <a:picLocks noChangeAspect="1"/>
          </p:cNvPicPr>
          <p:nvPr/>
        </p:nvPicPr>
        <p:blipFill>
          <a:blip r:embed="rId5"/>
          <a:stretch>
            <a:fillRect/>
          </a:stretch>
        </p:blipFill>
        <p:spPr>
          <a:xfrm>
            <a:off x="7667624" y="977985"/>
            <a:ext cx="4524375" cy="1565189"/>
          </a:xfrm>
          <a:prstGeom prst="rect">
            <a:avLst/>
          </a:prstGeom>
        </p:spPr>
      </p:pic>
      <p:pic>
        <p:nvPicPr>
          <p:cNvPr id="9" name="Immagine 8">
            <a:extLst>
              <a:ext uri="{FF2B5EF4-FFF2-40B4-BE49-F238E27FC236}">
                <a16:creationId xmlns:a16="http://schemas.microsoft.com/office/drawing/2014/main" id="{C62FF69D-D13E-4B23-A8E9-84E67D841EF1}"/>
              </a:ext>
            </a:extLst>
          </p:cNvPr>
          <p:cNvPicPr>
            <a:picLocks noChangeAspect="1"/>
          </p:cNvPicPr>
          <p:nvPr/>
        </p:nvPicPr>
        <p:blipFill>
          <a:blip r:embed="rId6"/>
          <a:stretch>
            <a:fillRect/>
          </a:stretch>
        </p:blipFill>
        <p:spPr>
          <a:xfrm>
            <a:off x="390525" y="748844"/>
            <a:ext cx="6914236" cy="1794329"/>
          </a:xfrm>
          <a:prstGeom prst="rect">
            <a:avLst/>
          </a:prstGeom>
        </p:spPr>
      </p:pic>
      <p:pic>
        <p:nvPicPr>
          <p:cNvPr id="10" name="Immagine 9">
            <a:extLst>
              <a:ext uri="{FF2B5EF4-FFF2-40B4-BE49-F238E27FC236}">
                <a16:creationId xmlns:a16="http://schemas.microsoft.com/office/drawing/2014/main" id="{0D376D36-874E-4868-9CB9-663C67F908F1}"/>
              </a:ext>
            </a:extLst>
          </p:cNvPr>
          <p:cNvPicPr>
            <a:picLocks noChangeAspect="1"/>
          </p:cNvPicPr>
          <p:nvPr/>
        </p:nvPicPr>
        <p:blipFill>
          <a:blip r:embed="rId7"/>
          <a:stretch>
            <a:fillRect/>
          </a:stretch>
        </p:blipFill>
        <p:spPr>
          <a:xfrm>
            <a:off x="1613411" y="2768797"/>
            <a:ext cx="9772650" cy="3952875"/>
          </a:xfrm>
          <a:prstGeom prst="rect">
            <a:avLst/>
          </a:prstGeom>
        </p:spPr>
      </p:pic>
      <p:pic>
        <p:nvPicPr>
          <p:cNvPr id="13" name="Immagine 12">
            <a:extLst>
              <a:ext uri="{FF2B5EF4-FFF2-40B4-BE49-F238E27FC236}">
                <a16:creationId xmlns:a16="http://schemas.microsoft.com/office/drawing/2014/main" id="{ECBC081A-1B5E-4A26-80E9-1A0BBCD8446E}"/>
              </a:ext>
            </a:extLst>
          </p:cNvPr>
          <p:cNvPicPr>
            <a:picLocks noChangeAspect="1"/>
          </p:cNvPicPr>
          <p:nvPr/>
        </p:nvPicPr>
        <p:blipFill>
          <a:blip r:embed="rId8"/>
          <a:stretch>
            <a:fillRect/>
          </a:stretch>
        </p:blipFill>
        <p:spPr>
          <a:xfrm>
            <a:off x="4125635" y="3352279"/>
            <a:ext cx="231668" cy="518205"/>
          </a:xfrm>
          <a:prstGeom prst="rect">
            <a:avLst/>
          </a:prstGeom>
        </p:spPr>
      </p:pic>
      <p:sp>
        <p:nvSpPr>
          <p:cNvPr id="14" name="Ovale 13">
            <a:extLst>
              <a:ext uri="{FF2B5EF4-FFF2-40B4-BE49-F238E27FC236}">
                <a16:creationId xmlns:a16="http://schemas.microsoft.com/office/drawing/2014/main" id="{07B1AAD5-2928-4130-94EB-6D729A2C9684}"/>
              </a:ext>
            </a:extLst>
          </p:cNvPr>
          <p:cNvSpPr/>
          <p:nvPr/>
        </p:nvSpPr>
        <p:spPr>
          <a:xfrm>
            <a:off x="98323" y="4657725"/>
            <a:ext cx="1543664" cy="124080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Valori maggiori per i maschi</a:t>
            </a:r>
          </a:p>
        </p:txBody>
      </p:sp>
    </p:spTree>
    <p:extLst>
      <p:ext uri="{BB962C8B-B14F-4D97-AF65-F5344CB8AC3E}">
        <p14:creationId xmlns:p14="http://schemas.microsoft.com/office/powerpoint/2010/main" val="3641355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523220"/>
          </a:xfrm>
          <a:prstGeom prst="rect">
            <a:avLst/>
          </a:prstGeom>
        </p:spPr>
        <p:txBody>
          <a:bodyPr wrap="square">
            <a:spAutoFit/>
          </a:bodyPr>
          <a:lstStyle/>
          <a:p>
            <a:pPr algn="ctr"/>
            <a:r>
              <a:rPr lang="it-IT" sz="2800" b="1" dirty="0">
                <a:solidFill>
                  <a:schemeClr val="accent1">
                    <a:lumMod val="75000"/>
                  </a:schemeClr>
                </a:solidFill>
              </a:rPr>
              <a:t>TASSO DI OSPEDALIZZAZIONE PER CAUSA</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pic>
        <p:nvPicPr>
          <p:cNvPr id="3" name="Immagine 2">
            <a:extLst>
              <a:ext uri="{FF2B5EF4-FFF2-40B4-BE49-F238E27FC236}">
                <a16:creationId xmlns:a16="http://schemas.microsoft.com/office/drawing/2014/main" id="{A0EAFEAA-4577-4160-84C4-06322244DE14}"/>
              </a:ext>
            </a:extLst>
          </p:cNvPr>
          <p:cNvPicPr>
            <a:picLocks noChangeAspect="1"/>
          </p:cNvPicPr>
          <p:nvPr/>
        </p:nvPicPr>
        <p:blipFill>
          <a:blip r:embed="rId5"/>
          <a:stretch>
            <a:fillRect/>
          </a:stretch>
        </p:blipFill>
        <p:spPr>
          <a:xfrm>
            <a:off x="1838325" y="869232"/>
            <a:ext cx="8840121" cy="5492781"/>
          </a:xfrm>
          <a:prstGeom prst="rect">
            <a:avLst/>
          </a:prstGeom>
        </p:spPr>
      </p:pic>
      <p:pic>
        <p:nvPicPr>
          <p:cNvPr id="16" name="Immagine 15">
            <a:extLst>
              <a:ext uri="{FF2B5EF4-FFF2-40B4-BE49-F238E27FC236}">
                <a16:creationId xmlns:a16="http://schemas.microsoft.com/office/drawing/2014/main" id="{0B2B6B31-29C6-4A25-ACE4-E232A60EF483}"/>
              </a:ext>
            </a:extLst>
          </p:cNvPr>
          <p:cNvPicPr>
            <a:picLocks noChangeAspect="1"/>
          </p:cNvPicPr>
          <p:nvPr/>
        </p:nvPicPr>
        <p:blipFill>
          <a:blip r:embed="rId6"/>
          <a:stretch>
            <a:fillRect/>
          </a:stretch>
        </p:blipFill>
        <p:spPr>
          <a:xfrm>
            <a:off x="1513554" y="1934781"/>
            <a:ext cx="542925" cy="409575"/>
          </a:xfrm>
          <a:prstGeom prst="rect">
            <a:avLst/>
          </a:prstGeom>
        </p:spPr>
      </p:pic>
      <p:pic>
        <p:nvPicPr>
          <p:cNvPr id="18" name="Immagine 17">
            <a:extLst>
              <a:ext uri="{FF2B5EF4-FFF2-40B4-BE49-F238E27FC236}">
                <a16:creationId xmlns:a16="http://schemas.microsoft.com/office/drawing/2014/main" id="{58E98B24-0401-4022-B488-EEC77B6C6387}"/>
              </a:ext>
            </a:extLst>
          </p:cNvPr>
          <p:cNvPicPr>
            <a:picLocks noChangeAspect="1"/>
          </p:cNvPicPr>
          <p:nvPr/>
        </p:nvPicPr>
        <p:blipFill>
          <a:blip r:embed="rId6"/>
          <a:stretch>
            <a:fillRect/>
          </a:stretch>
        </p:blipFill>
        <p:spPr>
          <a:xfrm>
            <a:off x="1513554" y="4437001"/>
            <a:ext cx="542925" cy="409575"/>
          </a:xfrm>
          <a:prstGeom prst="rect">
            <a:avLst/>
          </a:prstGeom>
        </p:spPr>
      </p:pic>
      <p:pic>
        <p:nvPicPr>
          <p:cNvPr id="19" name="Immagine 18">
            <a:extLst>
              <a:ext uri="{FF2B5EF4-FFF2-40B4-BE49-F238E27FC236}">
                <a16:creationId xmlns:a16="http://schemas.microsoft.com/office/drawing/2014/main" id="{FFC0D6A7-7B21-4261-B600-27549176B13E}"/>
              </a:ext>
            </a:extLst>
          </p:cNvPr>
          <p:cNvPicPr>
            <a:picLocks noChangeAspect="1"/>
          </p:cNvPicPr>
          <p:nvPr/>
        </p:nvPicPr>
        <p:blipFill>
          <a:blip r:embed="rId6"/>
          <a:stretch>
            <a:fillRect/>
          </a:stretch>
        </p:blipFill>
        <p:spPr>
          <a:xfrm>
            <a:off x="1513554" y="5910122"/>
            <a:ext cx="542925" cy="409575"/>
          </a:xfrm>
          <a:prstGeom prst="rect">
            <a:avLst/>
          </a:prstGeom>
        </p:spPr>
      </p:pic>
      <p:pic>
        <p:nvPicPr>
          <p:cNvPr id="20" name="Immagine 19">
            <a:extLst>
              <a:ext uri="{FF2B5EF4-FFF2-40B4-BE49-F238E27FC236}">
                <a16:creationId xmlns:a16="http://schemas.microsoft.com/office/drawing/2014/main" id="{5459762D-D293-4838-AAAB-6CF84225D7D4}"/>
              </a:ext>
            </a:extLst>
          </p:cNvPr>
          <p:cNvPicPr>
            <a:picLocks noChangeAspect="1"/>
          </p:cNvPicPr>
          <p:nvPr/>
        </p:nvPicPr>
        <p:blipFill>
          <a:blip r:embed="rId6"/>
          <a:stretch>
            <a:fillRect/>
          </a:stretch>
        </p:blipFill>
        <p:spPr>
          <a:xfrm>
            <a:off x="1513554" y="3381335"/>
            <a:ext cx="542925" cy="409575"/>
          </a:xfrm>
          <a:prstGeom prst="rect">
            <a:avLst/>
          </a:prstGeom>
        </p:spPr>
      </p:pic>
      <p:pic>
        <p:nvPicPr>
          <p:cNvPr id="21" name="Immagine 20">
            <a:extLst>
              <a:ext uri="{FF2B5EF4-FFF2-40B4-BE49-F238E27FC236}">
                <a16:creationId xmlns:a16="http://schemas.microsoft.com/office/drawing/2014/main" id="{1E9040EE-386F-4857-8BE3-2DCC87047911}"/>
              </a:ext>
            </a:extLst>
          </p:cNvPr>
          <p:cNvPicPr>
            <a:picLocks noChangeAspect="1"/>
          </p:cNvPicPr>
          <p:nvPr/>
        </p:nvPicPr>
        <p:blipFill>
          <a:blip r:embed="rId6"/>
          <a:stretch>
            <a:fillRect/>
          </a:stretch>
        </p:blipFill>
        <p:spPr>
          <a:xfrm>
            <a:off x="1513553" y="5401627"/>
            <a:ext cx="542925" cy="409575"/>
          </a:xfrm>
          <a:prstGeom prst="rect">
            <a:avLst/>
          </a:prstGeom>
        </p:spPr>
      </p:pic>
      <p:pic>
        <p:nvPicPr>
          <p:cNvPr id="6" name="Immagine 5">
            <a:extLst>
              <a:ext uri="{FF2B5EF4-FFF2-40B4-BE49-F238E27FC236}">
                <a16:creationId xmlns:a16="http://schemas.microsoft.com/office/drawing/2014/main" id="{270D95F0-348E-40CE-9A2B-9253945E95FF}"/>
              </a:ext>
            </a:extLst>
          </p:cNvPr>
          <p:cNvPicPr>
            <a:picLocks noChangeAspect="1"/>
          </p:cNvPicPr>
          <p:nvPr/>
        </p:nvPicPr>
        <p:blipFill rotWithShape="1">
          <a:blip r:embed="rId7"/>
          <a:srcRect l="50000" t="5323" r="14596" b="1"/>
          <a:stretch/>
        </p:blipFill>
        <p:spPr>
          <a:xfrm>
            <a:off x="10589722" y="1856047"/>
            <a:ext cx="383384" cy="598589"/>
          </a:xfrm>
          <a:prstGeom prst="rect">
            <a:avLst/>
          </a:prstGeom>
        </p:spPr>
      </p:pic>
      <p:pic>
        <p:nvPicPr>
          <p:cNvPr id="22" name="Immagine 21">
            <a:extLst>
              <a:ext uri="{FF2B5EF4-FFF2-40B4-BE49-F238E27FC236}">
                <a16:creationId xmlns:a16="http://schemas.microsoft.com/office/drawing/2014/main" id="{E39FDE43-A6A6-48F3-80B2-F94DFB52098B}"/>
              </a:ext>
            </a:extLst>
          </p:cNvPr>
          <p:cNvPicPr>
            <a:picLocks noChangeAspect="1"/>
          </p:cNvPicPr>
          <p:nvPr/>
        </p:nvPicPr>
        <p:blipFill rotWithShape="1">
          <a:blip r:embed="rId7"/>
          <a:srcRect l="50000" t="5323" r="14596" b="1"/>
          <a:stretch/>
        </p:blipFill>
        <p:spPr>
          <a:xfrm>
            <a:off x="10628128" y="4276562"/>
            <a:ext cx="383384" cy="598589"/>
          </a:xfrm>
          <a:prstGeom prst="rect">
            <a:avLst/>
          </a:prstGeom>
        </p:spPr>
      </p:pic>
      <p:sp>
        <p:nvSpPr>
          <p:cNvPr id="23" name="Rettangolo 22">
            <a:extLst>
              <a:ext uri="{FF2B5EF4-FFF2-40B4-BE49-F238E27FC236}">
                <a16:creationId xmlns:a16="http://schemas.microsoft.com/office/drawing/2014/main" id="{F2F07DCB-CDDA-42FF-A41F-87F3C02F4BF9}"/>
              </a:ext>
            </a:extLst>
          </p:cNvPr>
          <p:cNvSpPr/>
          <p:nvPr/>
        </p:nvSpPr>
        <p:spPr>
          <a:xfrm>
            <a:off x="6943725" y="1138824"/>
            <a:ext cx="1162049" cy="549278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71391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523220"/>
          </a:xfrm>
          <a:prstGeom prst="rect">
            <a:avLst/>
          </a:prstGeom>
        </p:spPr>
        <p:txBody>
          <a:bodyPr wrap="square">
            <a:spAutoFit/>
          </a:bodyPr>
          <a:lstStyle/>
          <a:p>
            <a:pPr algn="ctr"/>
            <a:r>
              <a:rPr lang="it-IT" sz="2800" b="1" dirty="0">
                <a:solidFill>
                  <a:schemeClr val="accent1">
                    <a:lumMod val="75000"/>
                  </a:schemeClr>
                </a:solidFill>
              </a:rPr>
              <a:t>TASSO DI OSPEDALIZZAZIONE PER CAUSA</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B3A27EB7-C6E8-4791-8B8F-E7B6094C9BD1}"/>
              </a:ext>
            </a:extLst>
          </p:cNvPr>
          <p:cNvPicPr>
            <a:picLocks noChangeAspect="1"/>
          </p:cNvPicPr>
          <p:nvPr/>
        </p:nvPicPr>
        <p:blipFill>
          <a:blip r:embed="rId5"/>
          <a:stretch>
            <a:fillRect/>
          </a:stretch>
        </p:blipFill>
        <p:spPr>
          <a:xfrm>
            <a:off x="1804254" y="1428750"/>
            <a:ext cx="9196597" cy="4286250"/>
          </a:xfrm>
          <a:prstGeom prst="rect">
            <a:avLst/>
          </a:prstGeom>
        </p:spPr>
      </p:pic>
      <p:pic>
        <p:nvPicPr>
          <p:cNvPr id="6" name="Immagine 5">
            <a:extLst>
              <a:ext uri="{FF2B5EF4-FFF2-40B4-BE49-F238E27FC236}">
                <a16:creationId xmlns:a16="http://schemas.microsoft.com/office/drawing/2014/main" id="{57E0A2BC-0018-434D-83DE-5CB3409A7762}"/>
              </a:ext>
            </a:extLst>
          </p:cNvPr>
          <p:cNvPicPr>
            <a:picLocks noChangeAspect="1"/>
          </p:cNvPicPr>
          <p:nvPr/>
        </p:nvPicPr>
        <p:blipFill>
          <a:blip r:embed="rId6"/>
          <a:stretch>
            <a:fillRect/>
          </a:stretch>
        </p:blipFill>
        <p:spPr>
          <a:xfrm>
            <a:off x="1880794" y="913379"/>
            <a:ext cx="9043515" cy="459241"/>
          </a:xfrm>
          <a:prstGeom prst="rect">
            <a:avLst/>
          </a:prstGeom>
        </p:spPr>
      </p:pic>
      <p:pic>
        <p:nvPicPr>
          <p:cNvPr id="12" name="Immagine 11">
            <a:extLst>
              <a:ext uri="{FF2B5EF4-FFF2-40B4-BE49-F238E27FC236}">
                <a16:creationId xmlns:a16="http://schemas.microsoft.com/office/drawing/2014/main" id="{C790349D-0940-4802-8BED-8377003C5CD1}"/>
              </a:ext>
            </a:extLst>
          </p:cNvPr>
          <p:cNvPicPr>
            <a:picLocks noChangeAspect="1"/>
          </p:cNvPicPr>
          <p:nvPr/>
        </p:nvPicPr>
        <p:blipFill>
          <a:blip r:embed="rId7"/>
          <a:stretch>
            <a:fillRect/>
          </a:stretch>
        </p:blipFill>
        <p:spPr>
          <a:xfrm>
            <a:off x="1337868" y="1487641"/>
            <a:ext cx="542925" cy="409575"/>
          </a:xfrm>
          <a:prstGeom prst="rect">
            <a:avLst/>
          </a:prstGeom>
        </p:spPr>
      </p:pic>
      <p:pic>
        <p:nvPicPr>
          <p:cNvPr id="15" name="Immagine 14">
            <a:extLst>
              <a:ext uri="{FF2B5EF4-FFF2-40B4-BE49-F238E27FC236}">
                <a16:creationId xmlns:a16="http://schemas.microsoft.com/office/drawing/2014/main" id="{9604DD9A-501B-4083-BED6-E5E2CBCA95DF}"/>
              </a:ext>
            </a:extLst>
          </p:cNvPr>
          <p:cNvPicPr>
            <a:picLocks noChangeAspect="1"/>
          </p:cNvPicPr>
          <p:nvPr/>
        </p:nvPicPr>
        <p:blipFill>
          <a:blip r:embed="rId7"/>
          <a:stretch>
            <a:fillRect/>
          </a:stretch>
        </p:blipFill>
        <p:spPr>
          <a:xfrm>
            <a:off x="1337868" y="2030298"/>
            <a:ext cx="542925" cy="409575"/>
          </a:xfrm>
          <a:prstGeom prst="rect">
            <a:avLst/>
          </a:prstGeom>
        </p:spPr>
      </p:pic>
      <p:pic>
        <p:nvPicPr>
          <p:cNvPr id="16" name="Immagine 15">
            <a:extLst>
              <a:ext uri="{FF2B5EF4-FFF2-40B4-BE49-F238E27FC236}">
                <a16:creationId xmlns:a16="http://schemas.microsoft.com/office/drawing/2014/main" id="{42CB38BA-5287-41AD-B18F-38A0C9921AF6}"/>
              </a:ext>
            </a:extLst>
          </p:cNvPr>
          <p:cNvPicPr>
            <a:picLocks noChangeAspect="1"/>
          </p:cNvPicPr>
          <p:nvPr/>
        </p:nvPicPr>
        <p:blipFill>
          <a:blip r:embed="rId7"/>
          <a:stretch>
            <a:fillRect/>
          </a:stretch>
        </p:blipFill>
        <p:spPr>
          <a:xfrm>
            <a:off x="1329897" y="3571875"/>
            <a:ext cx="542925" cy="409575"/>
          </a:xfrm>
          <a:prstGeom prst="rect">
            <a:avLst/>
          </a:prstGeom>
        </p:spPr>
      </p:pic>
      <p:pic>
        <p:nvPicPr>
          <p:cNvPr id="17" name="Immagine 16">
            <a:extLst>
              <a:ext uri="{FF2B5EF4-FFF2-40B4-BE49-F238E27FC236}">
                <a16:creationId xmlns:a16="http://schemas.microsoft.com/office/drawing/2014/main" id="{8C65E1A1-D61B-42DE-BE30-C2D0DCF6D06D}"/>
              </a:ext>
            </a:extLst>
          </p:cNvPr>
          <p:cNvPicPr>
            <a:picLocks noChangeAspect="1"/>
          </p:cNvPicPr>
          <p:nvPr/>
        </p:nvPicPr>
        <p:blipFill>
          <a:blip r:embed="rId7"/>
          <a:stretch>
            <a:fillRect/>
          </a:stretch>
        </p:blipFill>
        <p:spPr>
          <a:xfrm>
            <a:off x="1329897" y="3002615"/>
            <a:ext cx="542925" cy="409575"/>
          </a:xfrm>
          <a:prstGeom prst="rect">
            <a:avLst/>
          </a:prstGeom>
        </p:spPr>
      </p:pic>
      <p:pic>
        <p:nvPicPr>
          <p:cNvPr id="18" name="Immagine 17">
            <a:extLst>
              <a:ext uri="{FF2B5EF4-FFF2-40B4-BE49-F238E27FC236}">
                <a16:creationId xmlns:a16="http://schemas.microsoft.com/office/drawing/2014/main" id="{9EB7F2C3-DA5B-4AB8-A4C0-2DA43DC5F24C}"/>
              </a:ext>
            </a:extLst>
          </p:cNvPr>
          <p:cNvPicPr>
            <a:picLocks noChangeAspect="1"/>
          </p:cNvPicPr>
          <p:nvPr/>
        </p:nvPicPr>
        <p:blipFill rotWithShape="1">
          <a:blip r:embed="rId8"/>
          <a:srcRect l="50000" t="5323" r="14596" b="1"/>
          <a:stretch/>
        </p:blipFill>
        <p:spPr>
          <a:xfrm>
            <a:off x="10924309" y="3571875"/>
            <a:ext cx="383384" cy="598589"/>
          </a:xfrm>
          <a:prstGeom prst="rect">
            <a:avLst/>
          </a:prstGeom>
        </p:spPr>
      </p:pic>
      <p:sp>
        <p:nvSpPr>
          <p:cNvPr id="19" name="Rettangolo 18">
            <a:extLst>
              <a:ext uri="{FF2B5EF4-FFF2-40B4-BE49-F238E27FC236}">
                <a16:creationId xmlns:a16="http://schemas.microsoft.com/office/drawing/2014/main" id="{3858A6EF-D1A0-4C47-A2CE-FE90979BC49E}"/>
              </a:ext>
            </a:extLst>
          </p:cNvPr>
          <p:cNvSpPr/>
          <p:nvPr/>
        </p:nvSpPr>
        <p:spPr>
          <a:xfrm>
            <a:off x="7067550" y="1142999"/>
            <a:ext cx="1162049" cy="480128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7023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134548" y="-27920"/>
            <a:ext cx="9604742" cy="523220"/>
          </a:xfrm>
          <a:prstGeom prst="rect">
            <a:avLst/>
          </a:prstGeom>
        </p:spPr>
        <p:txBody>
          <a:bodyPr wrap="square">
            <a:spAutoFit/>
          </a:bodyPr>
          <a:lstStyle/>
          <a:p>
            <a:pPr algn="ctr"/>
            <a:r>
              <a:rPr lang="it-IT" sz="2800" b="1" dirty="0">
                <a:solidFill>
                  <a:schemeClr val="accent1">
                    <a:lumMod val="75000"/>
                  </a:schemeClr>
                </a:solidFill>
              </a:rPr>
              <a:t>TASSO DI MORTALITA’ PER CAUSA</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sp>
        <p:nvSpPr>
          <p:cNvPr id="14" name="Ovale 13">
            <a:extLst>
              <a:ext uri="{FF2B5EF4-FFF2-40B4-BE49-F238E27FC236}">
                <a16:creationId xmlns:a16="http://schemas.microsoft.com/office/drawing/2014/main" id="{07B1AAD5-2928-4130-94EB-6D729A2C9684}"/>
              </a:ext>
            </a:extLst>
          </p:cNvPr>
          <p:cNvSpPr/>
          <p:nvPr/>
        </p:nvSpPr>
        <p:spPr>
          <a:xfrm>
            <a:off x="98323" y="4657725"/>
            <a:ext cx="1543664" cy="124080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Valori maggiori per i maschi</a:t>
            </a:r>
          </a:p>
        </p:txBody>
      </p:sp>
      <p:pic>
        <p:nvPicPr>
          <p:cNvPr id="3" name="Immagine 2">
            <a:extLst>
              <a:ext uri="{FF2B5EF4-FFF2-40B4-BE49-F238E27FC236}">
                <a16:creationId xmlns:a16="http://schemas.microsoft.com/office/drawing/2014/main" id="{6D6BA2B2-7EEC-4781-AF4A-591073E62AD4}"/>
              </a:ext>
            </a:extLst>
          </p:cNvPr>
          <p:cNvPicPr>
            <a:picLocks noChangeAspect="1"/>
          </p:cNvPicPr>
          <p:nvPr/>
        </p:nvPicPr>
        <p:blipFill>
          <a:blip r:embed="rId5"/>
          <a:stretch>
            <a:fillRect/>
          </a:stretch>
        </p:blipFill>
        <p:spPr>
          <a:xfrm>
            <a:off x="7616926" y="990600"/>
            <a:ext cx="4430659" cy="1438275"/>
          </a:xfrm>
          <a:prstGeom prst="rect">
            <a:avLst/>
          </a:prstGeom>
        </p:spPr>
      </p:pic>
      <p:pic>
        <p:nvPicPr>
          <p:cNvPr id="6" name="Immagine 5">
            <a:extLst>
              <a:ext uri="{FF2B5EF4-FFF2-40B4-BE49-F238E27FC236}">
                <a16:creationId xmlns:a16="http://schemas.microsoft.com/office/drawing/2014/main" id="{C999AC6D-2D50-4901-AA44-781D86335BFA}"/>
              </a:ext>
            </a:extLst>
          </p:cNvPr>
          <p:cNvPicPr>
            <a:picLocks noChangeAspect="1"/>
          </p:cNvPicPr>
          <p:nvPr/>
        </p:nvPicPr>
        <p:blipFill rotWithShape="1">
          <a:blip r:embed="rId6"/>
          <a:srcRect t="1" b="246"/>
          <a:stretch/>
        </p:blipFill>
        <p:spPr>
          <a:xfrm>
            <a:off x="242887" y="585787"/>
            <a:ext cx="7229475" cy="1928814"/>
          </a:xfrm>
          <a:prstGeom prst="rect">
            <a:avLst/>
          </a:prstGeom>
        </p:spPr>
      </p:pic>
      <p:pic>
        <p:nvPicPr>
          <p:cNvPr id="12" name="Immagine 11">
            <a:extLst>
              <a:ext uri="{FF2B5EF4-FFF2-40B4-BE49-F238E27FC236}">
                <a16:creationId xmlns:a16="http://schemas.microsoft.com/office/drawing/2014/main" id="{3B092DA9-91FB-4A44-9044-B8A6EF4D554F}"/>
              </a:ext>
            </a:extLst>
          </p:cNvPr>
          <p:cNvPicPr>
            <a:picLocks noChangeAspect="1"/>
          </p:cNvPicPr>
          <p:nvPr/>
        </p:nvPicPr>
        <p:blipFill>
          <a:blip r:embed="rId7"/>
          <a:stretch>
            <a:fillRect/>
          </a:stretch>
        </p:blipFill>
        <p:spPr>
          <a:xfrm>
            <a:off x="1974540" y="2981981"/>
            <a:ext cx="9070300" cy="3739185"/>
          </a:xfrm>
          <a:prstGeom prst="rect">
            <a:avLst/>
          </a:prstGeom>
        </p:spPr>
      </p:pic>
      <p:pic>
        <p:nvPicPr>
          <p:cNvPr id="15" name="Immagine 14">
            <a:extLst>
              <a:ext uri="{FF2B5EF4-FFF2-40B4-BE49-F238E27FC236}">
                <a16:creationId xmlns:a16="http://schemas.microsoft.com/office/drawing/2014/main" id="{70F21E71-4188-4E45-B6BC-9351B6832214}"/>
              </a:ext>
            </a:extLst>
          </p:cNvPr>
          <p:cNvPicPr>
            <a:picLocks noChangeAspect="1"/>
          </p:cNvPicPr>
          <p:nvPr/>
        </p:nvPicPr>
        <p:blipFill>
          <a:blip r:embed="rId8"/>
          <a:stretch>
            <a:fillRect/>
          </a:stretch>
        </p:blipFill>
        <p:spPr>
          <a:xfrm>
            <a:off x="5821085" y="2967945"/>
            <a:ext cx="231668" cy="518205"/>
          </a:xfrm>
          <a:prstGeom prst="rect">
            <a:avLst/>
          </a:prstGeom>
        </p:spPr>
      </p:pic>
    </p:spTree>
    <p:extLst>
      <p:ext uri="{BB962C8B-B14F-4D97-AF65-F5344CB8AC3E}">
        <p14:creationId xmlns:p14="http://schemas.microsoft.com/office/powerpoint/2010/main" val="273161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4" y="0"/>
            <a:ext cx="9604742" cy="523220"/>
          </a:xfrm>
          <a:prstGeom prst="rect">
            <a:avLst/>
          </a:prstGeom>
        </p:spPr>
        <p:txBody>
          <a:bodyPr wrap="square">
            <a:spAutoFit/>
          </a:bodyPr>
          <a:lstStyle/>
          <a:p>
            <a:pPr algn="ctr"/>
            <a:r>
              <a:rPr lang="it-IT" sz="2800" b="1" dirty="0">
                <a:solidFill>
                  <a:schemeClr val="accent1">
                    <a:lumMod val="75000"/>
                  </a:schemeClr>
                </a:solidFill>
              </a:rPr>
              <a:t>TASSO DI MORTALITA’ PER CAUSA</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pic>
        <p:nvPicPr>
          <p:cNvPr id="12" name="Immagine 11">
            <a:extLst>
              <a:ext uri="{FF2B5EF4-FFF2-40B4-BE49-F238E27FC236}">
                <a16:creationId xmlns:a16="http://schemas.microsoft.com/office/drawing/2014/main" id="{C790349D-0940-4802-8BED-8377003C5CD1}"/>
              </a:ext>
            </a:extLst>
          </p:cNvPr>
          <p:cNvPicPr>
            <a:picLocks noChangeAspect="1"/>
          </p:cNvPicPr>
          <p:nvPr/>
        </p:nvPicPr>
        <p:blipFill>
          <a:blip r:embed="rId5"/>
          <a:stretch>
            <a:fillRect/>
          </a:stretch>
        </p:blipFill>
        <p:spPr>
          <a:xfrm>
            <a:off x="1846049" y="1193161"/>
            <a:ext cx="542925" cy="409575"/>
          </a:xfrm>
          <a:prstGeom prst="rect">
            <a:avLst/>
          </a:prstGeom>
        </p:spPr>
      </p:pic>
      <p:pic>
        <p:nvPicPr>
          <p:cNvPr id="15" name="Immagine 14">
            <a:extLst>
              <a:ext uri="{FF2B5EF4-FFF2-40B4-BE49-F238E27FC236}">
                <a16:creationId xmlns:a16="http://schemas.microsoft.com/office/drawing/2014/main" id="{9604DD9A-501B-4083-BED6-E5E2CBCA95DF}"/>
              </a:ext>
            </a:extLst>
          </p:cNvPr>
          <p:cNvPicPr>
            <a:picLocks noChangeAspect="1"/>
          </p:cNvPicPr>
          <p:nvPr/>
        </p:nvPicPr>
        <p:blipFill>
          <a:blip r:embed="rId5"/>
          <a:stretch>
            <a:fillRect/>
          </a:stretch>
        </p:blipFill>
        <p:spPr>
          <a:xfrm>
            <a:off x="1846048" y="1740081"/>
            <a:ext cx="542925" cy="409575"/>
          </a:xfrm>
          <a:prstGeom prst="rect">
            <a:avLst/>
          </a:prstGeom>
        </p:spPr>
      </p:pic>
      <p:pic>
        <p:nvPicPr>
          <p:cNvPr id="16" name="Immagine 15">
            <a:extLst>
              <a:ext uri="{FF2B5EF4-FFF2-40B4-BE49-F238E27FC236}">
                <a16:creationId xmlns:a16="http://schemas.microsoft.com/office/drawing/2014/main" id="{42CB38BA-5287-41AD-B18F-38A0C9921AF6}"/>
              </a:ext>
            </a:extLst>
          </p:cNvPr>
          <p:cNvPicPr>
            <a:picLocks noChangeAspect="1"/>
          </p:cNvPicPr>
          <p:nvPr/>
        </p:nvPicPr>
        <p:blipFill>
          <a:blip r:embed="rId5"/>
          <a:stretch>
            <a:fillRect/>
          </a:stretch>
        </p:blipFill>
        <p:spPr>
          <a:xfrm>
            <a:off x="1854669" y="4056883"/>
            <a:ext cx="542925" cy="409575"/>
          </a:xfrm>
          <a:prstGeom prst="rect">
            <a:avLst/>
          </a:prstGeom>
        </p:spPr>
      </p:pic>
      <p:pic>
        <p:nvPicPr>
          <p:cNvPr id="17" name="Immagine 16">
            <a:extLst>
              <a:ext uri="{FF2B5EF4-FFF2-40B4-BE49-F238E27FC236}">
                <a16:creationId xmlns:a16="http://schemas.microsoft.com/office/drawing/2014/main" id="{8C65E1A1-D61B-42DE-BE30-C2D0DCF6D06D}"/>
              </a:ext>
            </a:extLst>
          </p:cNvPr>
          <p:cNvPicPr>
            <a:picLocks noChangeAspect="1"/>
          </p:cNvPicPr>
          <p:nvPr/>
        </p:nvPicPr>
        <p:blipFill>
          <a:blip r:embed="rId5"/>
          <a:stretch>
            <a:fillRect/>
          </a:stretch>
        </p:blipFill>
        <p:spPr>
          <a:xfrm>
            <a:off x="1846047" y="2207976"/>
            <a:ext cx="542925" cy="409575"/>
          </a:xfrm>
          <a:prstGeom prst="rect">
            <a:avLst/>
          </a:prstGeom>
        </p:spPr>
      </p:pic>
      <p:pic>
        <p:nvPicPr>
          <p:cNvPr id="3" name="Immagine 2">
            <a:extLst>
              <a:ext uri="{FF2B5EF4-FFF2-40B4-BE49-F238E27FC236}">
                <a16:creationId xmlns:a16="http://schemas.microsoft.com/office/drawing/2014/main" id="{D5DCB01A-E607-4D74-B466-248FC01B1265}"/>
              </a:ext>
            </a:extLst>
          </p:cNvPr>
          <p:cNvPicPr>
            <a:picLocks noChangeAspect="1"/>
          </p:cNvPicPr>
          <p:nvPr/>
        </p:nvPicPr>
        <p:blipFill>
          <a:blip r:embed="rId6"/>
          <a:stretch>
            <a:fillRect/>
          </a:stretch>
        </p:blipFill>
        <p:spPr>
          <a:xfrm>
            <a:off x="2362200" y="819150"/>
            <a:ext cx="8229600" cy="5752322"/>
          </a:xfrm>
          <a:prstGeom prst="rect">
            <a:avLst/>
          </a:prstGeom>
        </p:spPr>
      </p:pic>
      <p:pic>
        <p:nvPicPr>
          <p:cNvPr id="19" name="Immagine 18">
            <a:extLst>
              <a:ext uri="{FF2B5EF4-FFF2-40B4-BE49-F238E27FC236}">
                <a16:creationId xmlns:a16="http://schemas.microsoft.com/office/drawing/2014/main" id="{F079479B-B917-450F-90CD-B78735C53D26}"/>
              </a:ext>
            </a:extLst>
          </p:cNvPr>
          <p:cNvPicPr>
            <a:picLocks noChangeAspect="1"/>
          </p:cNvPicPr>
          <p:nvPr/>
        </p:nvPicPr>
        <p:blipFill>
          <a:blip r:embed="rId5"/>
          <a:stretch>
            <a:fillRect/>
          </a:stretch>
        </p:blipFill>
        <p:spPr>
          <a:xfrm>
            <a:off x="1854669" y="5944284"/>
            <a:ext cx="542925" cy="409575"/>
          </a:xfrm>
          <a:prstGeom prst="rect">
            <a:avLst/>
          </a:prstGeom>
        </p:spPr>
      </p:pic>
      <p:sp>
        <p:nvSpPr>
          <p:cNvPr id="23" name="Rettangolo 22">
            <a:extLst>
              <a:ext uri="{FF2B5EF4-FFF2-40B4-BE49-F238E27FC236}">
                <a16:creationId xmlns:a16="http://schemas.microsoft.com/office/drawing/2014/main" id="{D0A02F4D-196F-4D62-83E4-1ADA07E8C952}"/>
              </a:ext>
            </a:extLst>
          </p:cNvPr>
          <p:cNvSpPr/>
          <p:nvPr/>
        </p:nvSpPr>
        <p:spPr>
          <a:xfrm>
            <a:off x="7058026" y="1026542"/>
            <a:ext cx="990420" cy="55449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a:extLst>
              <a:ext uri="{FF2B5EF4-FFF2-40B4-BE49-F238E27FC236}">
                <a16:creationId xmlns:a16="http://schemas.microsoft.com/office/drawing/2014/main" id="{560B4159-55DD-455B-99DB-FAB90483CEA8}"/>
              </a:ext>
            </a:extLst>
          </p:cNvPr>
          <p:cNvPicPr>
            <a:picLocks noChangeAspect="1"/>
          </p:cNvPicPr>
          <p:nvPr/>
        </p:nvPicPr>
        <p:blipFill rotWithShape="1">
          <a:blip r:embed="rId7"/>
          <a:srcRect l="50000" t="5323" r="14596" b="1"/>
          <a:stretch/>
        </p:blipFill>
        <p:spPr>
          <a:xfrm>
            <a:off x="10503300" y="1193161"/>
            <a:ext cx="350291" cy="546920"/>
          </a:xfrm>
          <a:prstGeom prst="rect">
            <a:avLst/>
          </a:prstGeom>
        </p:spPr>
      </p:pic>
      <p:pic>
        <p:nvPicPr>
          <p:cNvPr id="25" name="Immagine 24">
            <a:extLst>
              <a:ext uri="{FF2B5EF4-FFF2-40B4-BE49-F238E27FC236}">
                <a16:creationId xmlns:a16="http://schemas.microsoft.com/office/drawing/2014/main" id="{CD92A1F4-6950-4AD2-BB71-9235E55DC822}"/>
              </a:ext>
            </a:extLst>
          </p:cNvPr>
          <p:cNvPicPr>
            <a:picLocks noChangeAspect="1"/>
          </p:cNvPicPr>
          <p:nvPr/>
        </p:nvPicPr>
        <p:blipFill rotWithShape="1">
          <a:blip r:embed="rId7"/>
          <a:srcRect l="50000" t="5323" r="14596" b="1"/>
          <a:stretch/>
        </p:blipFill>
        <p:spPr>
          <a:xfrm>
            <a:off x="10503300" y="2136562"/>
            <a:ext cx="350291" cy="546920"/>
          </a:xfrm>
          <a:prstGeom prst="rect">
            <a:avLst/>
          </a:prstGeom>
        </p:spPr>
      </p:pic>
      <p:pic>
        <p:nvPicPr>
          <p:cNvPr id="26" name="Immagine 25">
            <a:extLst>
              <a:ext uri="{FF2B5EF4-FFF2-40B4-BE49-F238E27FC236}">
                <a16:creationId xmlns:a16="http://schemas.microsoft.com/office/drawing/2014/main" id="{1FC13029-6092-4702-B35A-E3B212234738}"/>
              </a:ext>
            </a:extLst>
          </p:cNvPr>
          <p:cNvPicPr>
            <a:picLocks noChangeAspect="1"/>
          </p:cNvPicPr>
          <p:nvPr/>
        </p:nvPicPr>
        <p:blipFill rotWithShape="1">
          <a:blip r:embed="rId7"/>
          <a:srcRect l="50000" t="5323" r="14596" b="1"/>
          <a:stretch/>
        </p:blipFill>
        <p:spPr>
          <a:xfrm>
            <a:off x="10503300" y="5827292"/>
            <a:ext cx="350291" cy="546920"/>
          </a:xfrm>
          <a:prstGeom prst="rect">
            <a:avLst/>
          </a:prstGeom>
        </p:spPr>
      </p:pic>
    </p:spTree>
    <p:extLst>
      <p:ext uri="{BB962C8B-B14F-4D97-AF65-F5344CB8AC3E}">
        <p14:creationId xmlns:p14="http://schemas.microsoft.com/office/powerpoint/2010/main" val="1131466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838627" y="0"/>
            <a:ext cx="2005293" cy="553998"/>
          </a:xfrm>
          <a:prstGeom prst="rect">
            <a:avLst/>
          </a:prstGeom>
        </p:spPr>
        <p:txBody>
          <a:bodyPr wrap="none">
            <a:spAutoFit/>
          </a:bodyPr>
          <a:lstStyle/>
          <a:p>
            <a:r>
              <a:rPr lang="it-IT" sz="3000" b="1" dirty="0">
                <a:solidFill>
                  <a:schemeClr val="accent1">
                    <a:lumMod val="75000"/>
                  </a:schemeClr>
                </a:solidFill>
              </a:rPr>
              <a:t>CRONICITA’</a:t>
            </a:r>
          </a:p>
        </p:txBody>
      </p:sp>
      <p:pic>
        <p:nvPicPr>
          <p:cNvPr id="2" name="Immagine 1">
            <a:extLst>
              <a:ext uri="{FF2B5EF4-FFF2-40B4-BE49-F238E27FC236}">
                <a16:creationId xmlns:a16="http://schemas.microsoft.com/office/drawing/2014/main" id="{A2AF0E64-E7AA-411D-A352-CB066F2BC02F}"/>
              </a:ext>
            </a:extLst>
          </p:cNvPr>
          <p:cNvPicPr>
            <a:picLocks noChangeAspect="1"/>
          </p:cNvPicPr>
          <p:nvPr/>
        </p:nvPicPr>
        <p:blipFill>
          <a:blip r:embed="rId3"/>
          <a:stretch>
            <a:fillRect/>
          </a:stretch>
        </p:blipFill>
        <p:spPr>
          <a:xfrm>
            <a:off x="171450" y="2124074"/>
            <a:ext cx="4562475" cy="4562475"/>
          </a:xfrm>
          <a:prstGeom prst="rect">
            <a:avLst/>
          </a:prstGeom>
        </p:spPr>
      </p:pic>
      <p:sp>
        <p:nvSpPr>
          <p:cNvPr id="3" name="Rettangolo 2">
            <a:extLst>
              <a:ext uri="{FF2B5EF4-FFF2-40B4-BE49-F238E27FC236}">
                <a16:creationId xmlns:a16="http://schemas.microsoft.com/office/drawing/2014/main" id="{D88E7D8B-6638-4ADF-B59F-25FB4B85A89C}"/>
              </a:ext>
            </a:extLst>
          </p:cNvPr>
          <p:cNvSpPr/>
          <p:nvPr/>
        </p:nvSpPr>
        <p:spPr>
          <a:xfrm>
            <a:off x="5267325" y="4005261"/>
            <a:ext cx="6324600" cy="2585323"/>
          </a:xfrm>
          <a:prstGeom prst="rect">
            <a:avLst/>
          </a:prstGeom>
        </p:spPr>
        <p:txBody>
          <a:bodyPr wrap="square">
            <a:spAutoFit/>
          </a:bodyPr>
          <a:lstStyle/>
          <a:p>
            <a:pPr algn="just"/>
            <a:r>
              <a:rPr lang="it-IT" dirty="0"/>
              <a:t>Le patologie croniche hanno, insieme alla non autosufficienza, un peso determinante sui servizi territoriali e la medicina generale. Circa un terzo della popolazione toscana maggiorenne soffre di almeno una malattia cronica, tra quelle rilevabili tramite i dati dei flussi sanitari.</a:t>
            </a:r>
          </a:p>
          <a:p>
            <a:pPr algn="just"/>
            <a:r>
              <a:rPr lang="it-IT" dirty="0"/>
              <a:t>Gli indicatori che seguono forniscono un dettaglio delle malattie più comuni e allo stesso tempo a maggior rischio di acuzie: </a:t>
            </a:r>
            <a:r>
              <a:rPr lang="it-IT" b="1" dirty="0"/>
              <a:t>diabete</a:t>
            </a:r>
            <a:r>
              <a:rPr lang="it-IT" dirty="0"/>
              <a:t>, </a:t>
            </a:r>
            <a:r>
              <a:rPr lang="it-IT" b="1" dirty="0"/>
              <a:t>scompenso cardiaco</a:t>
            </a:r>
            <a:r>
              <a:rPr lang="it-IT" dirty="0"/>
              <a:t>, </a:t>
            </a:r>
            <a:r>
              <a:rPr lang="it-IT" b="1" dirty="0"/>
              <a:t>cardiopatia ischemica</a:t>
            </a:r>
            <a:r>
              <a:rPr lang="it-IT" dirty="0"/>
              <a:t>, </a:t>
            </a:r>
            <a:r>
              <a:rPr lang="it-IT" b="1" dirty="0"/>
              <a:t>ictus</a:t>
            </a:r>
            <a:r>
              <a:rPr lang="it-IT" dirty="0"/>
              <a:t>, </a:t>
            </a:r>
            <a:r>
              <a:rPr lang="it-IT" b="1" dirty="0"/>
              <a:t>broncopneumopatia cronico ostruttiva (BPCO), demenza</a:t>
            </a:r>
            <a:r>
              <a:rPr lang="it-IT" dirty="0"/>
              <a:t>.</a:t>
            </a:r>
          </a:p>
        </p:txBody>
      </p:sp>
    </p:spTree>
    <p:extLst>
      <p:ext uri="{BB962C8B-B14F-4D97-AF65-F5344CB8AC3E}">
        <p14:creationId xmlns:p14="http://schemas.microsoft.com/office/powerpoint/2010/main" val="2561179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e 10">
            <a:extLst>
              <a:ext uri="{FF2B5EF4-FFF2-40B4-BE49-F238E27FC236}">
                <a16:creationId xmlns:a16="http://schemas.microsoft.com/office/drawing/2014/main" id="{D07FD07B-E03F-430E-AF86-BC90F0478860}"/>
              </a:ext>
            </a:extLst>
          </p:cNvPr>
          <p:cNvSpPr/>
          <p:nvPr/>
        </p:nvSpPr>
        <p:spPr>
          <a:xfrm>
            <a:off x="9029701" y="4038600"/>
            <a:ext cx="752474" cy="5905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B965FC3E-4EC0-4028-B09F-50CB6756BB01}"/>
              </a:ext>
            </a:extLst>
          </p:cNvPr>
          <p:cNvPicPr>
            <a:picLocks noChangeAspect="1"/>
          </p:cNvPicPr>
          <p:nvPr/>
        </p:nvPicPr>
        <p:blipFill>
          <a:blip r:embed="rId2"/>
          <a:stretch>
            <a:fillRect/>
          </a:stretch>
        </p:blipFill>
        <p:spPr>
          <a:xfrm>
            <a:off x="116239" y="1065515"/>
            <a:ext cx="542925" cy="409575"/>
          </a:xfrm>
          <a:prstGeom prst="rect">
            <a:avLst/>
          </a:prstGeom>
        </p:spPr>
      </p:pic>
      <p:pic>
        <p:nvPicPr>
          <p:cNvPr id="13" name="Immagine 12">
            <a:extLst>
              <a:ext uri="{FF2B5EF4-FFF2-40B4-BE49-F238E27FC236}">
                <a16:creationId xmlns:a16="http://schemas.microsoft.com/office/drawing/2014/main" id="{FA827C32-841D-4C33-86D0-9B9A92F6184E}"/>
              </a:ext>
            </a:extLst>
          </p:cNvPr>
          <p:cNvPicPr>
            <a:picLocks noChangeAspect="1"/>
          </p:cNvPicPr>
          <p:nvPr/>
        </p:nvPicPr>
        <p:blipFill>
          <a:blip r:embed="rId2"/>
          <a:stretch>
            <a:fillRect/>
          </a:stretch>
        </p:blipFill>
        <p:spPr>
          <a:xfrm>
            <a:off x="116239" y="1536407"/>
            <a:ext cx="542925" cy="409575"/>
          </a:xfrm>
          <a:prstGeom prst="rect">
            <a:avLst/>
          </a:prstGeom>
        </p:spPr>
      </p:pic>
      <p:pic>
        <p:nvPicPr>
          <p:cNvPr id="14" name="Immagine 13">
            <a:extLst>
              <a:ext uri="{FF2B5EF4-FFF2-40B4-BE49-F238E27FC236}">
                <a16:creationId xmlns:a16="http://schemas.microsoft.com/office/drawing/2014/main" id="{81180363-381A-4440-98CB-97018F797967}"/>
              </a:ext>
            </a:extLst>
          </p:cNvPr>
          <p:cNvPicPr>
            <a:picLocks noChangeAspect="1"/>
          </p:cNvPicPr>
          <p:nvPr/>
        </p:nvPicPr>
        <p:blipFill>
          <a:blip r:embed="rId2"/>
          <a:stretch>
            <a:fillRect/>
          </a:stretch>
        </p:blipFill>
        <p:spPr>
          <a:xfrm>
            <a:off x="116239" y="2068615"/>
            <a:ext cx="542925" cy="409575"/>
          </a:xfrm>
          <a:prstGeom prst="rect">
            <a:avLst/>
          </a:prstGeom>
        </p:spPr>
      </p:pic>
      <p:pic>
        <p:nvPicPr>
          <p:cNvPr id="2" name="Immagine 1">
            <a:extLst>
              <a:ext uri="{FF2B5EF4-FFF2-40B4-BE49-F238E27FC236}">
                <a16:creationId xmlns:a16="http://schemas.microsoft.com/office/drawing/2014/main" id="{465DA160-F4B1-4A10-8DDD-A56E599880EA}"/>
              </a:ext>
            </a:extLst>
          </p:cNvPr>
          <p:cNvPicPr>
            <a:picLocks noChangeAspect="1"/>
          </p:cNvPicPr>
          <p:nvPr/>
        </p:nvPicPr>
        <p:blipFill rotWithShape="1">
          <a:blip r:embed="rId3"/>
          <a:srcRect t="5281"/>
          <a:stretch/>
        </p:blipFill>
        <p:spPr>
          <a:xfrm>
            <a:off x="659164" y="34731"/>
            <a:ext cx="10513661" cy="4902100"/>
          </a:xfrm>
          <a:prstGeom prst="rect">
            <a:avLst/>
          </a:prstGeom>
        </p:spPr>
      </p:pic>
      <p:pic>
        <p:nvPicPr>
          <p:cNvPr id="15" name="Immagine 14">
            <a:extLst>
              <a:ext uri="{FF2B5EF4-FFF2-40B4-BE49-F238E27FC236}">
                <a16:creationId xmlns:a16="http://schemas.microsoft.com/office/drawing/2014/main" id="{D2E0F414-70B1-49E2-AD95-61FA7E9CE6C2}"/>
              </a:ext>
            </a:extLst>
          </p:cNvPr>
          <p:cNvPicPr>
            <a:picLocks noChangeAspect="1"/>
          </p:cNvPicPr>
          <p:nvPr/>
        </p:nvPicPr>
        <p:blipFill>
          <a:blip r:embed="rId4"/>
          <a:stretch>
            <a:fillRect/>
          </a:stretch>
        </p:blipFill>
        <p:spPr>
          <a:xfrm>
            <a:off x="9029701" y="4752975"/>
            <a:ext cx="3085680" cy="2105025"/>
          </a:xfrm>
          <a:prstGeom prst="rect">
            <a:avLst/>
          </a:prstGeom>
        </p:spPr>
      </p:pic>
      <p:pic>
        <p:nvPicPr>
          <p:cNvPr id="16" name="Immagine 15">
            <a:extLst>
              <a:ext uri="{FF2B5EF4-FFF2-40B4-BE49-F238E27FC236}">
                <a16:creationId xmlns:a16="http://schemas.microsoft.com/office/drawing/2014/main" id="{58A7E1FA-790F-4956-A96C-3F5D232CFC0D}"/>
              </a:ext>
            </a:extLst>
          </p:cNvPr>
          <p:cNvPicPr>
            <a:picLocks noChangeAspect="1"/>
          </p:cNvPicPr>
          <p:nvPr/>
        </p:nvPicPr>
        <p:blipFill>
          <a:blip r:embed="rId2"/>
          <a:stretch>
            <a:fillRect/>
          </a:stretch>
        </p:blipFill>
        <p:spPr>
          <a:xfrm>
            <a:off x="116239" y="2636044"/>
            <a:ext cx="542925" cy="409575"/>
          </a:xfrm>
          <a:prstGeom prst="rect">
            <a:avLst/>
          </a:prstGeom>
        </p:spPr>
      </p:pic>
      <p:pic>
        <p:nvPicPr>
          <p:cNvPr id="17" name="Immagine 16">
            <a:extLst>
              <a:ext uri="{FF2B5EF4-FFF2-40B4-BE49-F238E27FC236}">
                <a16:creationId xmlns:a16="http://schemas.microsoft.com/office/drawing/2014/main" id="{D12F7341-B2C3-45E8-A1E6-A2E4D78BD6A3}"/>
              </a:ext>
            </a:extLst>
          </p:cNvPr>
          <p:cNvPicPr>
            <a:picLocks noChangeAspect="1"/>
          </p:cNvPicPr>
          <p:nvPr/>
        </p:nvPicPr>
        <p:blipFill>
          <a:blip r:embed="rId2"/>
          <a:stretch>
            <a:fillRect/>
          </a:stretch>
        </p:blipFill>
        <p:spPr>
          <a:xfrm>
            <a:off x="116239" y="3707929"/>
            <a:ext cx="542925" cy="409575"/>
          </a:xfrm>
          <a:prstGeom prst="rect">
            <a:avLst/>
          </a:prstGeom>
        </p:spPr>
      </p:pic>
      <p:pic>
        <p:nvPicPr>
          <p:cNvPr id="19" name="Immagine 18">
            <a:extLst>
              <a:ext uri="{FF2B5EF4-FFF2-40B4-BE49-F238E27FC236}">
                <a16:creationId xmlns:a16="http://schemas.microsoft.com/office/drawing/2014/main" id="{FFEC4B3F-0938-491E-A886-794E30288BB2}"/>
              </a:ext>
            </a:extLst>
          </p:cNvPr>
          <p:cNvPicPr>
            <a:picLocks noChangeAspect="1"/>
          </p:cNvPicPr>
          <p:nvPr/>
        </p:nvPicPr>
        <p:blipFill>
          <a:blip r:embed="rId2"/>
          <a:stretch>
            <a:fillRect/>
          </a:stretch>
        </p:blipFill>
        <p:spPr>
          <a:xfrm>
            <a:off x="115354" y="3148858"/>
            <a:ext cx="542925" cy="409575"/>
          </a:xfrm>
          <a:prstGeom prst="rect">
            <a:avLst/>
          </a:prstGeom>
        </p:spPr>
      </p:pic>
      <p:pic>
        <p:nvPicPr>
          <p:cNvPr id="20" name="Immagine 19">
            <a:extLst>
              <a:ext uri="{FF2B5EF4-FFF2-40B4-BE49-F238E27FC236}">
                <a16:creationId xmlns:a16="http://schemas.microsoft.com/office/drawing/2014/main" id="{FFFE52E3-ADA0-4CC8-AF9B-295A550D3982}"/>
              </a:ext>
            </a:extLst>
          </p:cNvPr>
          <p:cNvPicPr>
            <a:picLocks noChangeAspect="1"/>
          </p:cNvPicPr>
          <p:nvPr/>
        </p:nvPicPr>
        <p:blipFill>
          <a:blip r:embed="rId5"/>
          <a:stretch>
            <a:fillRect/>
          </a:stretch>
        </p:blipFill>
        <p:spPr>
          <a:xfrm>
            <a:off x="134403" y="4317617"/>
            <a:ext cx="504825" cy="419100"/>
          </a:xfrm>
          <a:prstGeom prst="rect">
            <a:avLst/>
          </a:prstGeom>
        </p:spPr>
      </p:pic>
    </p:spTree>
    <p:extLst>
      <p:ext uri="{BB962C8B-B14F-4D97-AF65-F5344CB8AC3E}">
        <p14:creationId xmlns:p14="http://schemas.microsoft.com/office/powerpoint/2010/main" val="177560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951557" y="0"/>
            <a:ext cx="1142120" cy="505169"/>
          </a:xfrm>
          <a:prstGeom prst="rect">
            <a:avLst/>
          </a:prstGeom>
        </p:spPr>
      </p:pic>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385806" y="92543"/>
            <a:ext cx="2265941" cy="400110"/>
          </a:xfrm>
          <a:prstGeom prst="rect">
            <a:avLst/>
          </a:prstGeom>
        </p:spPr>
        <p:txBody>
          <a:bodyPr wrap="none">
            <a:spAutoFit/>
          </a:bodyPr>
          <a:lstStyle/>
          <a:p>
            <a:r>
              <a:rPr lang="it-IT" sz="2000" b="1" dirty="0">
                <a:solidFill>
                  <a:schemeClr val="accent1">
                    <a:lumMod val="75000"/>
                  </a:schemeClr>
                </a:solidFill>
              </a:rPr>
              <a:t>INDICE DI NATALITÀ</a:t>
            </a:r>
          </a:p>
        </p:txBody>
      </p:sp>
      <p:pic>
        <p:nvPicPr>
          <p:cNvPr id="3" name="Immagine 2">
            <a:extLst>
              <a:ext uri="{FF2B5EF4-FFF2-40B4-BE49-F238E27FC236}">
                <a16:creationId xmlns:a16="http://schemas.microsoft.com/office/drawing/2014/main" id="{84FB8FF8-B716-47A7-9C85-B51255A6C3F7}"/>
              </a:ext>
            </a:extLst>
          </p:cNvPr>
          <p:cNvPicPr>
            <a:picLocks noChangeAspect="1"/>
          </p:cNvPicPr>
          <p:nvPr/>
        </p:nvPicPr>
        <p:blipFill>
          <a:blip r:embed="rId5"/>
          <a:stretch>
            <a:fillRect/>
          </a:stretch>
        </p:blipFill>
        <p:spPr>
          <a:xfrm>
            <a:off x="7801895" y="597712"/>
            <a:ext cx="4026312" cy="2575441"/>
          </a:xfrm>
          <a:prstGeom prst="rect">
            <a:avLst/>
          </a:prstGeom>
        </p:spPr>
      </p:pic>
      <p:pic>
        <p:nvPicPr>
          <p:cNvPr id="12" name="Immagine 11">
            <a:extLst>
              <a:ext uri="{FF2B5EF4-FFF2-40B4-BE49-F238E27FC236}">
                <a16:creationId xmlns:a16="http://schemas.microsoft.com/office/drawing/2014/main" id="{7CB29216-3BD4-45BC-9024-78ABC72EA03D}"/>
              </a:ext>
            </a:extLst>
          </p:cNvPr>
          <p:cNvPicPr>
            <a:picLocks noChangeAspect="1"/>
          </p:cNvPicPr>
          <p:nvPr/>
        </p:nvPicPr>
        <p:blipFill>
          <a:blip r:embed="rId6"/>
          <a:stretch>
            <a:fillRect/>
          </a:stretch>
        </p:blipFill>
        <p:spPr>
          <a:xfrm>
            <a:off x="0" y="884903"/>
            <a:ext cx="7310545" cy="3385216"/>
          </a:xfrm>
          <a:prstGeom prst="rect">
            <a:avLst/>
          </a:prstGeom>
        </p:spPr>
      </p:pic>
      <p:sp>
        <p:nvSpPr>
          <p:cNvPr id="13" name="Freccia in giù 12">
            <a:extLst>
              <a:ext uri="{FF2B5EF4-FFF2-40B4-BE49-F238E27FC236}">
                <a16:creationId xmlns:a16="http://schemas.microsoft.com/office/drawing/2014/main" id="{91BBDD6F-9330-46E8-BE77-9BB6A15C2C5C}"/>
              </a:ext>
            </a:extLst>
          </p:cNvPr>
          <p:cNvSpPr/>
          <p:nvPr/>
        </p:nvSpPr>
        <p:spPr>
          <a:xfrm>
            <a:off x="3261117" y="881145"/>
            <a:ext cx="137032" cy="56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21E18A15-1D6B-4AC7-BA07-321F27E0A366}"/>
              </a:ext>
            </a:extLst>
          </p:cNvPr>
          <p:cNvSpPr txBox="1"/>
          <p:nvPr/>
        </p:nvSpPr>
        <p:spPr>
          <a:xfrm>
            <a:off x="3014473" y="552753"/>
            <a:ext cx="713272" cy="369332"/>
          </a:xfrm>
          <a:prstGeom prst="rect">
            <a:avLst/>
          </a:prstGeom>
          <a:noFill/>
        </p:spPr>
        <p:txBody>
          <a:bodyPr wrap="none" rtlCol="0">
            <a:spAutoFit/>
          </a:bodyPr>
          <a:lstStyle/>
          <a:p>
            <a:r>
              <a:rPr lang="it-IT" dirty="0"/>
              <a:t>ATNO</a:t>
            </a:r>
          </a:p>
        </p:txBody>
      </p:sp>
      <p:sp>
        <p:nvSpPr>
          <p:cNvPr id="15" name="Freccia in giù 14">
            <a:extLst>
              <a:ext uri="{FF2B5EF4-FFF2-40B4-BE49-F238E27FC236}">
                <a16:creationId xmlns:a16="http://schemas.microsoft.com/office/drawing/2014/main" id="{7F81D4F7-4508-4009-A8C7-8FD55C65B7C9}"/>
              </a:ext>
            </a:extLst>
          </p:cNvPr>
          <p:cNvSpPr/>
          <p:nvPr/>
        </p:nvSpPr>
        <p:spPr>
          <a:xfrm flipH="1" flipV="1">
            <a:off x="1037701" y="3299721"/>
            <a:ext cx="151768" cy="10580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02D9C775-4EDD-452B-A4EF-88524BCD2B4F}"/>
              </a:ext>
            </a:extLst>
          </p:cNvPr>
          <p:cNvSpPr txBox="1"/>
          <p:nvPr/>
        </p:nvSpPr>
        <p:spPr>
          <a:xfrm>
            <a:off x="357771" y="4417603"/>
            <a:ext cx="1242841" cy="369332"/>
          </a:xfrm>
          <a:prstGeom prst="rect">
            <a:avLst/>
          </a:prstGeom>
          <a:noFill/>
        </p:spPr>
        <p:txBody>
          <a:bodyPr wrap="none" rtlCol="0">
            <a:spAutoFit/>
          </a:bodyPr>
          <a:lstStyle/>
          <a:p>
            <a:r>
              <a:rPr lang="it-IT" dirty="0"/>
              <a:t>Valore 4,74</a:t>
            </a:r>
          </a:p>
        </p:txBody>
      </p:sp>
      <p:sp>
        <p:nvSpPr>
          <p:cNvPr id="17" name="Rettangolo 16">
            <a:extLst>
              <a:ext uri="{FF2B5EF4-FFF2-40B4-BE49-F238E27FC236}">
                <a16:creationId xmlns:a16="http://schemas.microsoft.com/office/drawing/2014/main" id="{088DE62B-1053-4D94-AA78-106D2557D172}"/>
              </a:ext>
            </a:extLst>
          </p:cNvPr>
          <p:cNvSpPr/>
          <p:nvPr/>
        </p:nvSpPr>
        <p:spPr>
          <a:xfrm>
            <a:off x="7733046" y="2422653"/>
            <a:ext cx="1111047" cy="1548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a gomito 17">
            <a:extLst>
              <a:ext uri="{FF2B5EF4-FFF2-40B4-BE49-F238E27FC236}">
                <a16:creationId xmlns:a16="http://schemas.microsoft.com/office/drawing/2014/main" id="{8BF1C101-7D40-4D53-B0A9-99D1004773CF}"/>
              </a:ext>
            </a:extLst>
          </p:cNvPr>
          <p:cNvCxnSpPr>
            <a:cxnSpLocks/>
          </p:cNvCxnSpPr>
          <p:nvPr/>
        </p:nvCxnSpPr>
        <p:spPr>
          <a:xfrm rot="5400000" flipH="1" flipV="1">
            <a:off x="8798933" y="1321231"/>
            <a:ext cx="1174684" cy="1088611"/>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ttangolo 20">
            <a:extLst>
              <a:ext uri="{FF2B5EF4-FFF2-40B4-BE49-F238E27FC236}">
                <a16:creationId xmlns:a16="http://schemas.microsoft.com/office/drawing/2014/main" id="{B39D4C92-3F92-4610-90BD-F733349CD6AD}"/>
              </a:ext>
            </a:extLst>
          </p:cNvPr>
          <p:cNvSpPr/>
          <p:nvPr/>
        </p:nvSpPr>
        <p:spPr>
          <a:xfrm>
            <a:off x="1900228" y="5251786"/>
            <a:ext cx="5190053" cy="1384995"/>
          </a:xfrm>
          <a:prstGeom prst="rect">
            <a:avLst/>
          </a:prstGeom>
        </p:spPr>
        <p:txBody>
          <a:bodyPr wrap="square">
            <a:spAutoFit/>
          </a:bodyPr>
          <a:lstStyle/>
          <a:p>
            <a:pPr algn="just"/>
            <a:r>
              <a:rPr lang="it-IT" sz="1400" dirty="0"/>
              <a:t>Il tasso di natalità è il rapporto tra il numero delle nascite in una popolazione residente in un determinato territorio in un periodo di tempo e la popolazione media dello stesso periodo e dello stesso territorio. Misura la frequenza delle nascite di una popolazione in un arco di tempo (normalmente un anno) ed è calcolato come rapporto tra il numero dei nati in quel periodo e la popolazione media.</a:t>
            </a:r>
          </a:p>
        </p:txBody>
      </p:sp>
      <p:pic>
        <p:nvPicPr>
          <p:cNvPr id="29" name="Immagine 28">
            <a:extLst>
              <a:ext uri="{FF2B5EF4-FFF2-40B4-BE49-F238E27FC236}">
                <a16:creationId xmlns:a16="http://schemas.microsoft.com/office/drawing/2014/main" id="{F05F6771-C690-4D5E-BF5A-358DF5736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0581" y="3498788"/>
            <a:ext cx="1915638" cy="2445495"/>
          </a:xfrm>
          <a:prstGeom prst="rect">
            <a:avLst/>
          </a:prstGeom>
        </p:spPr>
      </p:pic>
      <p:pic>
        <p:nvPicPr>
          <p:cNvPr id="30" name="Immagine 29">
            <a:extLst>
              <a:ext uri="{FF2B5EF4-FFF2-40B4-BE49-F238E27FC236}">
                <a16:creationId xmlns:a16="http://schemas.microsoft.com/office/drawing/2014/main" id="{7CB016B8-C9F2-4AB9-A468-4BFD50FB1DE9}"/>
              </a:ext>
            </a:extLst>
          </p:cNvPr>
          <p:cNvPicPr>
            <a:picLocks noChangeAspect="1"/>
          </p:cNvPicPr>
          <p:nvPr/>
        </p:nvPicPr>
        <p:blipFill>
          <a:blip r:embed="rId8"/>
          <a:stretch>
            <a:fillRect/>
          </a:stretch>
        </p:blipFill>
        <p:spPr>
          <a:xfrm>
            <a:off x="7754742" y="3173153"/>
            <a:ext cx="2098336" cy="3735336"/>
          </a:xfrm>
          <a:prstGeom prst="rect">
            <a:avLst/>
          </a:prstGeom>
        </p:spPr>
      </p:pic>
    </p:spTree>
    <p:extLst>
      <p:ext uri="{BB962C8B-B14F-4D97-AF65-F5344CB8AC3E}">
        <p14:creationId xmlns:p14="http://schemas.microsoft.com/office/powerpoint/2010/main" val="591931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641987" y="30334"/>
            <a:ext cx="9310847" cy="492443"/>
          </a:xfrm>
          <a:prstGeom prst="rect">
            <a:avLst/>
          </a:prstGeom>
        </p:spPr>
        <p:txBody>
          <a:bodyPr wrap="square">
            <a:spAutoFit/>
          </a:bodyPr>
          <a:lstStyle/>
          <a:p>
            <a:pPr algn="ctr"/>
            <a:r>
              <a:rPr lang="it-IT" sz="2600" b="1" dirty="0">
                <a:solidFill>
                  <a:schemeClr val="accent1">
                    <a:lumMod val="75000"/>
                  </a:schemeClr>
                </a:solidFill>
              </a:rPr>
              <a:t>PREVALENZA CRONICITÀ (ALMENO UNA PATOLOGIA CRONICA)</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sp>
        <p:nvSpPr>
          <p:cNvPr id="14" name="Ovale 13">
            <a:extLst>
              <a:ext uri="{FF2B5EF4-FFF2-40B4-BE49-F238E27FC236}">
                <a16:creationId xmlns:a16="http://schemas.microsoft.com/office/drawing/2014/main" id="{07B1AAD5-2928-4130-94EB-6D729A2C9684}"/>
              </a:ext>
            </a:extLst>
          </p:cNvPr>
          <p:cNvSpPr/>
          <p:nvPr/>
        </p:nvSpPr>
        <p:spPr>
          <a:xfrm>
            <a:off x="98323" y="4657725"/>
            <a:ext cx="1543664" cy="124080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Valori maggiori per le femmine</a:t>
            </a:r>
          </a:p>
        </p:txBody>
      </p:sp>
      <p:pic>
        <p:nvPicPr>
          <p:cNvPr id="2" name="Immagine 1">
            <a:extLst>
              <a:ext uri="{FF2B5EF4-FFF2-40B4-BE49-F238E27FC236}">
                <a16:creationId xmlns:a16="http://schemas.microsoft.com/office/drawing/2014/main" id="{D4EFBA19-28EE-4717-A09F-24AD88816129}"/>
              </a:ext>
            </a:extLst>
          </p:cNvPr>
          <p:cNvPicPr>
            <a:picLocks noChangeAspect="1"/>
          </p:cNvPicPr>
          <p:nvPr/>
        </p:nvPicPr>
        <p:blipFill>
          <a:blip r:embed="rId5"/>
          <a:stretch>
            <a:fillRect/>
          </a:stretch>
        </p:blipFill>
        <p:spPr>
          <a:xfrm>
            <a:off x="1890644" y="2657475"/>
            <a:ext cx="9915525" cy="4000500"/>
          </a:xfrm>
          <a:prstGeom prst="rect">
            <a:avLst/>
          </a:prstGeom>
        </p:spPr>
      </p:pic>
      <p:pic>
        <p:nvPicPr>
          <p:cNvPr id="13" name="Immagine 12">
            <a:extLst>
              <a:ext uri="{FF2B5EF4-FFF2-40B4-BE49-F238E27FC236}">
                <a16:creationId xmlns:a16="http://schemas.microsoft.com/office/drawing/2014/main" id="{679B205E-8426-4368-8C41-BBE6AEA1525D}"/>
              </a:ext>
            </a:extLst>
          </p:cNvPr>
          <p:cNvPicPr>
            <a:picLocks noChangeAspect="1"/>
          </p:cNvPicPr>
          <p:nvPr/>
        </p:nvPicPr>
        <p:blipFill>
          <a:blip r:embed="rId6"/>
          <a:stretch>
            <a:fillRect/>
          </a:stretch>
        </p:blipFill>
        <p:spPr>
          <a:xfrm>
            <a:off x="5499309" y="3044145"/>
            <a:ext cx="231668" cy="518205"/>
          </a:xfrm>
          <a:prstGeom prst="rect">
            <a:avLst/>
          </a:prstGeom>
        </p:spPr>
      </p:pic>
      <p:pic>
        <p:nvPicPr>
          <p:cNvPr id="8" name="Immagine 7">
            <a:extLst>
              <a:ext uri="{FF2B5EF4-FFF2-40B4-BE49-F238E27FC236}">
                <a16:creationId xmlns:a16="http://schemas.microsoft.com/office/drawing/2014/main" id="{2A05DABF-253B-4760-A106-05F9A543C535}"/>
              </a:ext>
            </a:extLst>
          </p:cNvPr>
          <p:cNvPicPr>
            <a:picLocks noChangeAspect="1"/>
          </p:cNvPicPr>
          <p:nvPr/>
        </p:nvPicPr>
        <p:blipFill>
          <a:blip r:embed="rId7"/>
          <a:stretch>
            <a:fillRect/>
          </a:stretch>
        </p:blipFill>
        <p:spPr>
          <a:xfrm>
            <a:off x="6734175" y="1076133"/>
            <a:ext cx="5425020" cy="1459144"/>
          </a:xfrm>
          <a:prstGeom prst="rect">
            <a:avLst/>
          </a:prstGeom>
        </p:spPr>
      </p:pic>
      <p:pic>
        <p:nvPicPr>
          <p:cNvPr id="9" name="Immagine 8">
            <a:extLst>
              <a:ext uri="{FF2B5EF4-FFF2-40B4-BE49-F238E27FC236}">
                <a16:creationId xmlns:a16="http://schemas.microsoft.com/office/drawing/2014/main" id="{77D534ED-0824-4E76-B09B-A9C511FABA7A}"/>
              </a:ext>
            </a:extLst>
          </p:cNvPr>
          <p:cNvPicPr>
            <a:picLocks noChangeAspect="1"/>
          </p:cNvPicPr>
          <p:nvPr/>
        </p:nvPicPr>
        <p:blipFill>
          <a:blip r:embed="rId8"/>
          <a:stretch>
            <a:fillRect/>
          </a:stretch>
        </p:blipFill>
        <p:spPr>
          <a:xfrm>
            <a:off x="98322" y="1042972"/>
            <a:ext cx="6512561" cy="1520667"/>
          </a:xfrm>
          <a:prstGeom prst="rect">
            <a:avLst/>
          </a:prstGeom>
        </p:spPr>
      </p:pic>
    </p:spTree>
    <p:extLst>
      <p:ext uri="{BB962C8B-B14F-4D97-AF65-F5344CB8AC3E}">
        <p14:creationId xmlns:p14="http://schemas.microsoft.com/office/powerpoint/2010/main" val="578509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064314" y="-92962"/>
            <a:ext cx="3477490" cy="523220"/>
          </a:xfrm>
          <a:prstGeom prst="rect">
            <a:avLst/>
          </a:prstGeom>
        </p:spPr>
        <p:txBody>
          <a:bodyPr wrap="none">
            <a:spAutoFit/>
          </a:bodyPr>
          <a:lstStyle/>
          <a:p>
            <a:r>
              <a:rPr lang="it-IT" sz="2800" b="1" dirty="0">
                <a:solidFill>
                  <a:schemeClr val="accent1">
                    <a:lumMod val="75000"/>
                  </a:schemeClr>
                </a:solidFill>
              </a:rPr>
              <a:t>PATOLOGIE CRONICHE</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1412134" y="68718"/>
            <a:ext cx="1052423" cy="611408"/>
          </a:xfrm>
          <a:prstGeom prst="rect">
            <a:avLst/>
          </a:prstGeom>
        </p:spPr>
      </p:pic>
      <p:pic>
        <p:nvPicPr>
          <p:cNvPr id="15" name="Immagine 14">
            <a:extLst>
              <a:ext uri="{FF2B5EF4-FFF2-40B4-BE49-F238E27FC236}">
                <a16:creationId xmlns:a16="http://schemas.microsoft.com/office/drawing/2014/main" id="{52ED1572-7A72-4883-BA8F-8116D07E3450}"/>
              </a:ext>
            </a:extLst>
          </p:cNvPr>
          <p:cNvPicPr>
            <a:picLocks noChangeAspect="1"/>
          </p:cNvPicPr>
          <p:nvPr/>
        </p:nvPicPr>
        <p:blipFill>
          <a:blip r:embed="rId5"/>
          <a:stretch>
            <a:fillRect/>
          </a:stretch>
        </p:blipFill>
        <p:spPr>
          <a:xfrm>
            <a:off x="3728132" y="377559"/>
            <a:ext cx="3952875" cy="409575"/>
          </a:xfrm>
          <a:prstGeom prst="rect">
            <a:avLst/>
          </a:prstGeom>
        </p:spPr>
      </p:pic>
      <p:sp>
        <p:nvSpPr>
          <p:cNvPr id="19" name="Rettangolo 18">
            <a:extLst>
              <a:ext uri="{FF2B5EF4-FFF2-40B4-BE49-F238E27FC236}">
                <a16:creationId xmlns:a16="http://schemas.microsoft.com/office/drawing/2014/main" id="{5D82A43E-C2F3-4026-B2FF-52817578FBC7}"/>
              </a:ext>
            </a:extLst>
          </p:cNvPr>
          <p:cNvSpPr/>
          <p:nvPr/>
        </p:nvSpPr>
        <p:spPr>
          <a:xfrm>
            <a:off x="584910" y="865213"/>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DIABETE</a:t>
            </a:r>
          </a:p>
        </p:txBody>
      </p:sp>
      <p:sp>
        <p:nvSpPr>
          <p:cNvPr id="20" name="Rettangolo 19">
            <a:extLst>
              <a:ext uri="{FF2B5EF4-FFF2-40B4-BE49-F238E27FC236}">
                <a16:creationId xmlns:a16="http://schemas.microsoft.com/office/drawing/2014/main" id="{73BB6272-E520-473D-BFE7-936744877E83}"/>
              </a:ext>
            </a:extLst>
          </p:cNvPr>
          <p:cNvSpPr/>
          <p:nvPr/>
        </p:nvSpPr>
        <p:spPr>
          <a:xfrm>
            <a:off x="4678248" y="863546"/>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SCOMPENSO CARDIACO</a:t>
            </a:r>
          </a:p>
        </p:txBody>
      </p:sp>
      <p:sp>
        <p:nvSpPr>
          <p:cNvPr id="21" name="Rettangolo 20">
            <a:extLst>
              <a:ext uri="{FF2B5EF4-FFF2-40B4-BE49-F238E27FC236}">
                <a16:creationId xmlns:a16="http://schemas.microsoft.com/office/drawing/2014/main" id="{DEE1A432-F623-4609-9989-10BF6B227E80}"/>
              </a:ext>
            </a:extLst>
          </p:cNvPr>
          <p:cNvSpPr/>
          <p:nvPr/>
        </p:nvSpPr>
        <p:spPr>
          <a:xfrm>
            <a:off x="8771586" y="871656"/>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ICTUS</a:t>
            </a:r>
          </a:p>
        </p:txBody>
      </p:sp>
      <p:sp>
        <p:nvSpPr>
          <p:cNvPr id="22" name="Rettangolo 21">
            <a:extLst>
              <a:ext uri="{FF2B5EF4-FFF2-40B4-BE49-F238E27FC236}">
                <a16:creationId xmlns:a16="http://schemas.microsoft.com/office/drawing/2014/main" id="{7F0D6F29-53EF-42BF-BC3B-5BB9E4A73C90}"/>
              </a:ext>
            </a:extLst>
          </p:cNvPr>
          <p:cNvSpPr/>
          <p:nvPr/>
        </p:nvSpPr>
        <p:spPr>
          <a:xfrm>
            <a:off x="495469" y="3800111"/>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CARDIOPATIA ISCHEMICA</a:t>
            </a:r>
          </a:p>
        </p:txBody>
      </p:sp>
      <p:sp>
        <p:nvSpPr>
          <p:cNvPr id="23" name="Rettangolo 22">
            <a:extLst>
              <a:ext uri="{FF2B5EF4-FFF2-40B4-BE49-F238E27FC236}">
                <a16:creationId xmlns:a16="http://schemas.microsoft.com/office/drawing/2014/main" id="{1B9EFB07-D546-44D1-8F39-FB586E0D9BA8}"/>
              </a:ext>
            </a:extLst>
          </p:cNvPr>
          <p:cNvSpPr/>
          <p:nvPr/>
        </p:nvSpPr>
        <p:spPr>
          <a:xfrm>
            <a:off x="4804353" y="3800110"/>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BPCO</a:t>
            </a:r>
          </a:p>
        </p:txBody>
      </p:sp>
      <p:sp>
        <p:nvSpPr>
          <p:cNvPr id="24" name="Rettangolo 23">
            <a:extLst>
              <a:ext uri="{FF2B5EF4-FFF2-40B4-BE49-F238E27FC236}">
                <a16:creationId xmlns:a16="http://schemas.microsoft.com/office/drawing/2014/main" id="{E44207B3-33A5-44B2-8DEE-62A00DC360C4}"/>
              </a:ext>
            </a:extLst>
          </p:cNvPr>
          <p:cNvSpPr/>
          <p:nvPr/>
        </p:nvSpPr>
        <p:spPr>
          <a:xfrm>
            <a:off x="8771586" y="3800109"/>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DEMENZA</a:t>
            </a:r>
          </a:p>
        </p:txBody>
      </p:sp>
      <p:pic>
        <p:nvPicPr>
          <p:cNvPr id="6" name="Immagine 5">
            <a:extLst>
              <a:ext uri="{FF2B5EF4-FFF2-40B4-BE49-F238E27FC236}">
                <a16:creationId xmlns:a16="http://schemas.microsoft.com/office/drawing/2014/main" id="{FC5996AD-D13A-4178-B96B-FD1B7103E474}"/>
              </a:ext>
            </a:extLst>
          </p:cNvPr>
          <p:cNvPicPr>
            <a:picLocks noChangeAspect="1"/>
          </p:cNvPicPr>
          <p:nvPr/>
        </p:nvPicPr>
        <p:blipFill rotWithShape="1">
          <a:blip r:embed="rId6"/>
          <a:srcRect r="6825"/>
          <a:stretch/>
        </p:blipFill>
        <p:spPr>
          <a:xfrm>
            <a:off x="266563" y="1348917"/>
            <a:ext cx="3600587" cy="2381586"/>
          </a:xfrm>
          <a:prstGeom prst="rect">
            <a:avLst/>
          </a:prstGeom>
        </p:spPr>
      </p:pic>
      <p:pic>
        <p:nvPicPr>
          <p:cNvPr id="12" name="Immagine 11">
            <a:extLst>
              <a:ext uri="{FF2B5EF4-FFF2-40B4-BE49-F238E27FC236}">
                <a16:creationId xmlns:a16="http://schemas.microsoft.com/office/drawing/2014/main" id="{14D6DED1-0F00-4B53-AAB5-54619EDAA3AE}"/>
              </a:ext>
            </a:extLst>
          </p:cNvPr>
          <p:cNvPicPr>
            <a:picLocks noChangeAspect="1"/>
          </p:cNvPicPr>
          <p:nvPr/>
        </p:nvPicPr>
        <p:blipFill>
          <a:blip r:embed="rId7"/>
          <a:stretch>
            <a:fillRect/>
          </a:stretch>
        </p:blipFill>
        <p:spPr>
          <a:xfrm>
            <a:off x="4139234" y="1289554"/>
            <a:ext cx="3913532" cy="2500312"/>
          </a:xfrm>
          <a:prstGeom prst="rect">
            <a:avLst/>
          </a:prstGeom>
        </p:spPr>
      </p:pic>
      <p:pic>
        <p:nvPicPr>
          <p:cNvPr id="13" name="Immagine 12">
            <a:extLst>
              <a:ext uri="{FF2B5EF4-FFF2-40B4-BE49-F238E27FC236}">
                <a16:creationId xmlns:a16="http://schemas.microsoft.com/office/drawing/2014/main" id="{57D92F7D-17A2-4DC3-87D8-52149CE898D4}"/>
              </a:ext>
            </a:extLst>
          </p:cNvPr>
          <p:cNvPicPr>
            <a:picLocks noChangeAspect="1"/>
          </p:cNvPicPr>
          <p:nvPr/>
        </p:nvPicPr>
        <p:blipFill>
          <a:blip r:embed="rId8"/>
          <a:stretch>
            <a:fillRect/>
          </a:stretch>
        </p:blipFill>
        <p:spPr>
          <a:xfrm>
            <a:off x="8311576" y="1253707"/>
            <a:ext cx="3837113" cy="2500312"/>
          </a:xfrm>
          <a:prstGeom prst="rect">
            <a:avLst/>
          </a:prstGeom>
        </p:spPr>
      </p:pic>
      <p:pic>
        <p:nvPicPr>
          <p:cNvPr id="14" name="Immagine 13">
            <a:extLst>
              <a:ext uri="{FF2B5EF4-FFF2-40B4-BE49-F238E27FC236}">
                <a16:creationId xmlns:a16="http://schemas.microsoft.com/office/drawing/2014/main" id="{3AAF8F4D-E3F5-479C-A576-97FFF2F1022B}"/>
              </a:ext>
            </a:extLst>
          </p:cNvPr>
          <p:cNvPicPr>
            <a:picLocks noChangeAspect="1"/>
          </p:cNvPicPr>
          <p:nvPr/>
        </p:nvPicPr>
        <p:blipFill>
          <a:blip r:embed="rId9"/>
          <a:stretch>
            <a:fillRect/>
          </a:stretch>
        </p:blipFill>
        <p:spPr>
          <a:xfrm>
            <a:off x="214078" y="4292287"/>
            <a:ext cx="3853441" cy="2510952"/>
          </a:xfrm>
          <a:prstGeom prst="rect">
            <a:avLst/>
          </a:prstGeom>
        </p:spPr>
      </p:pic>
      <p:pic>
        <p:nvPicPr>
          <p:cNvPr id="25" name="Immagine 24">
            <a:extLst>
              <a:ext uri="{FF2B5EF4-FFF2-40B4-BE49-F238E27FC236}">
                <a16:creationId xmlns:a16="http://schemas.microsoft.com/office/drawing/2014/main" id="{20C303D8-5261-49F2-B445-648122EE7DAC}"/>
              </a:ext>
            </a:extLst>
          </p:cNvPr>
          <p:cNvPicPr>
            <a:picLocks noChangeAspect="1"/>
          </p:cNvPicPr>
          <p:nvPr/>
        </p:nvPicPr>
        <p:blipFill>
          <a:blip r:embed="rId10"/>
          <a:stretch>
            <a:fillRect/>
          </a:stretch>
        </p:blipFill>
        <p:spPr>
          <a:xfrm>
            <a:off x="4343644" y="4184316"/>
            <a:ext cx="3913532" cy="2673684"/>
          </a:xfrm>
          <a:prstGeom prst="rect">
            <a:avLst/>
          </a:prstGeom>
        </p:spPr>
      </p:pic>
      <p:pic>
        <p:nvPicPr>
          <p:cNvPr id="26" name="Immagine 25">
            <a:extLst>
              <a:ext uri="{FF2B5EF4-FFF2-40B4-BE49-F238E27FC236}">
                <a16:creationId xmlns:a16="http://schemas.microsoft.com/office/drawing/2014/main" id="{04C697DF-BCCC-4350-A2F4-2ED07C240498}"/>
              </a:ext>
            </a:extLst>
          </p:cNvPr>
          <p:cNvPicPr>
            <a:picLocks noChangeAspect="1"/>
          </p:cNvPicPr>
          <p:nvPr/>
        </p:nvPicPr>
        <p:blipFill>
          <a:blip r:embed="rId11"/>
          <a:stretch>
            <a:fillRect/>
          </a:stretch>
        </p:blipFill>
        <p:spPr>
          <a:xfrm>
            <a:off x="8366487" y="4351424"/>
            <a:ext cx="3801241" cy="2426825"/>
          </a:xfrm>
          <a:prstGeom prst="rect">
            <a:avLst/>
          </a:prstGeom>
        </p:spPr>
      </p:pic>
      <p:pic>
        <p:nvPicPr>
          <p:cNvPr id="27" name="Immagine 26">
            <a:extLst>
              <a:ext uri="{FF2B5EF4-FFF2-40B4-BE49-F238E27FC236}">
                <a16:creationId xmlns:a16="http://schemas.microsoft.com/office/drawing/2014/main" id="{E58E9E25-78EB-433D-8260-BB9C60FD0987}"/>
              </a:ext>
            </a:extLst>
          </p:cNvPr>
          <p:cNvPicPr>
            <a:picLocks noChangeAspect="1"/>
          </p:cNvPicPr>
          <p:nvPr/>
        </p:nvPicPr>
        <p:blipFill>
          <a:blip r:embed="rId12"/>
          <a:stretch>
            <a:fillRect/>
          </a:stretch>
        </p:blipFill>
        <p:spPr>
          <a:xfrm>
            <a:off x="2464557" y="1706198"/>
            <a:ext cx="117017" cy="406082"/>
          </a:xfrm>
          <a:prstGeom prst="rect">
            <a:avLst/>
          </a:prstGeom>
        </p:spPr>
      </p:pic>
      <p:pic>
        <p:nvPicPr>
          <p:cNvPr id="28" name="Immagine 27">
            <a:extLst>
              <a:ext uri="{FF2B5EF4-FFF2-40B4-BE49-F238E27FC236}">
                <a16:creationId xmlns:a16="http://schemas.microsoft.com/office/drawing/2014/main" id="{030A7518-A683-451B-AAB9-AD49AAFEFDBA}"/>
              </a:ext>
            </a:extLst>
          </p:cNvPr>
          <p:cNvPicPr>
            <a:picLocks noChangeAspect="1"/>
          </p:cNvPicPr>
          <p:nvPr/>
        </p:nvPicPr>
        <p:blipFill>
          <a:blip r:embed="rId12"/>
          <a:stretch>
            <a:fillRect/>
          </a:stretch>
        </p:blipFill>
        <p:spPr>
          <a:xfrm>
            <a:off x="10599529" y="1833988"/>
            <a:ext cx="117017" cy="406082"/>
          </a:xfrm>
          <a:prstGeom prst="rect">
            <a:avLst/>
          </a:prstGeom>
        </p:spPr>
      </p:pic>
      <p:pic>
        <p:nvPicPr>
          <p:cNvPr id="29" name="Immagine 28">
            <a:extLst>
              <a:ext uri="{FF2B5EF4-FFF2-40B4-BE49-F238E27FC236}">
                <a16:creationId xmlns:a16="http://schemas.microsoft.com/office/drawing/2014/main" id="{BAB0ABA6-74EB-47E6-821F-E4CE2728916A}"/>
              </a:ext>
            </a:extLst>
          </p:cNvPr>
          <p:cNvPicPr>
            <a:picLocks noChangeAspect="1"/>
          </p:cNvPicPr>
          <p:nvPr/>
        </p:nvPicPr>
        <p:blipFill>
          <a:blip r:embed="rId12"/>
          <a:stretch>
            <a:fillRect/>
          </a:stretch>
        </p:blipFill>
        <p:spPr>
          <a:xfrm>
            <a:off x="6889905" y="4723250"/>
            <a:ext cx="117017" cy="406082"/>
          </a:xfrm>
          <a:prstGeom prst="rect">
            <a:avLst/>
          </a:prstGeom>
        </p:spPr>
      </p:pic>
      <p:pic>
        <p:nvPicPr>
          <p:cNvPr id="30" name="Immagine 29">
            <a:extLst>
              <a:ext uri="{FF2B5EF4-FFF2-40B4-BE49-F238E27FC236}">
                <a16:creationId xmlns:a16="http://schemas.microsoft.com/office/drawing/2014/main" id="{C9C58F3E-18B1-48E1-8F69-1AB79DEC3AF0}"/>
              </a:ext>
            </a:extLst>
          </p:cNvPr>
          <p:cNvPicPr>
            <a:picLocks noChangeAspect="1"/>
          </p:cNvPicPr>
          <p:nvPr/>
        </p:nvPicPr>
        <p:blipFill>
          <a:blip r:embed="rId12"/>
          <a:stretch>
            <a:fillRect/>
          </a:stretch>
        </p:blipFill>
        <p:spPr>
          <a:xfrm>
            <a:off x="10216655" y="4856600"/>
            <a:ext cx="117017" cy="406082"/>
          </a:xfrm>
          <a:prstGeom prst="rect">
            <a:avLst/>
          </a:prstGeom>
        </p:spPr>
      </p:pic>
      <p:pic>
        <p:nvPicPr>
          <p:cNvPr id="31" name="Immagine 30">
            <a:extLst>
              <a:ext uri="{FF2B5EF4-FFF2-40B4-BE49-F238E27FC236}">
                <a16:creationId xmlns:a16="http://schemas.microsoft.com/office/drawing/2014/main" id="{39391BB2-87DF-4FF3-82C1-DCCD31183B83}"/>
              </a:ext>
            </a:extLst>
          </p:cNvPr>
          <p:cNvPicPr>
            <a:picLocks noChangeAspect="1"/>
          </p:cNvPicPr>
          <p:nvPr/>
        </p:nvPicPr>
        <p:blipFill>
          <a:blip r:embed="rId12"/>
          <a:stretch>
            <a:fillRect/>
          </a:stretch>
        </p:blipFill>
        <p:spPr>
          <a:xfrm>
            <a:off x="7036557" y="1539099"/>
            <a:ext cx="117017" cy="406082"/>
          </a:xfrm>
          <a:prstGeom prst="rect">
            <a:avLst/>
          </a:prstGeom>
        </p:spPr>
      </p:pic>
      <p:pic>
        <p:nvPicPr>
          <p:cNvPr id="32" name="Immagine 31">
            <a:extLst>
              <a:ext uri="{FF2B5EF4-FFF2-40B4-BE49-F238E27FC236}">
                <a16:creationId xmlns:a16="http://schemas.microsoft.com/office/drawing/2014/main" id="{105D9989-4F68-4FDB-9D00-15E73AF16E42}"/>
              </a:ext>
            </a:extLst>
          </p:cNvPr>
          <p:cNvPicPr>
            <a:picLocks noChangeAspect="1"/>
          </p:cNvPicPr>
          <p:nvPr/>
        </p:nvPicPr>
        <p:blipFill>
          <a:blip r:embed="rId12"/>
          <a:stretch>
            <a:fillRect/>
          </a:stretch>
        </p:blipFill>
        <p:spPr>
          <a:xfrm>
            <a:off x="3657741" y="4808975"/>
            <a:ext cx="117017" cy="406082"/>
          </a:xfrm>
          <a:prstGeom prst="rect">
            <a:avLst/>
          </a:prstGeom>
        </p:spPr>
      </p:pic>
      <p:pic>
        <p:nvPicPr>
          <p:cNvPr id="33" name="Immagine 32">
            <a:extLst>
              <a:ext uri="{FF2B5EF4-FFF2-40B4-BE49-F238E27FC236}">
                <a16:creationId xmlns:a16="http://schemas.microsoft.com/office/drawing/2014/main" id="{68D96123-8C26-46D1-B84E-39B737D36331}"/>
              </a:ext>
            </a:extLst>
          </p:cNvPr>
          <p:cNvPicPr>
            <a:picLocks noChangeAspect="1"/>
          </p:cNvPicPr>
          <p:nvPr/>
        </p:nvPicPr>
        <p:blipFill rotWithShape="1">
          <a:blip r:embed="rId13"/>
          <a:srcRect l="50000" t="5323" r="14596" b="1"/>
          <a:stretch/>
        </p:blipFill>
        <p:spPr>
          <a:xfrm>
            <a:off x="9123477" y="4262054"/>
            <a:ext cx="555473" cy="867277"/>
          </a:xfrm>
          <a:prstGeom prst="rect">
            <a:avLst/>
          </a:prstGeom>
        </p:spPr>
      </p:pic>
    </p:spTree>
    <p:extLst>
      <p:ext uri="{BB962C8B-B14F-4D97-AF65-F5344CB8AC3E}">
        <p14:creationId xmlns:p14="http://schemas.microsoft.com/office/powerpoint/2010/main" val="2655191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4D697E9A-788F-4173-A280-E8A114E2422D}"/>
              </a:ext>
            </a:extLst>
          </p:cNvPr>
          <p:cNvSpPr/>
          <p:nvPr/>
        </p:nvSpPr>
        <p:spPr>
          <a:xfrm>
            <a:off x="3156395" y="14290"/>
            <a:ext cx="6094938" cy="553998"/>
          </a:xfrm>
          <a:prstGeom prst="rect">
            <a:avLst/>
          </a:prstGeom>
        </p:spPr>
        <p:txBody>
          <a:bodyPr wrap="none">
            <a:spAutoFit/>
          </a:bodyPr>
          <a:lstStyle/>
          <a:p>
            <a:r>
              <a:rPr lang="it-IT" sz="3000" b="1" dirty="0">
                <a:solidFill>
                  <a:schemeClr val="accent1">
                    <a:lumMod val="75000"/>
                  </a:schemeClr>
                </a:solidFill>
              </a:rPr>
              <a:t>DISABILITÀ E NON AUTOSUFFICIENZA</a:t>
            </a:r>
          </a:p>
        </p:txBody>
      </p:sp>
      <p:pic>
        <p:nvPicPr>
          <p:cNvPr id="4" name="Immagine 3">
            <a:extLst>
              <a:ext uri="{FF2B5EF4-FFF2-40B4-BE49-F238E27FC236}">
                <a16:creationId xmlns:a16="http://schemas.microsoft.com/office/drawing/2014/main" id="{BE870974-1DC2-47E8-B6E5-9B100E6F7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484" y="1566861"/>
            <a:ext cx="8217031" cy="5132363"/>
          </a:xfrm>
          <a:prstGeom prst="rect">
            <a:avLst/>
          </a:prstGeom>
        </p:spPr>
      </p:pic>
    </p:spTree>
    <p:extLst>
      <p:ext uri="{BB962C8B-B14F-4D97-AF65-F5344CB8AC3E}">
        <p14:creationId xmlns:p14="http://schemas.microsoft.com/office/powerpoint/2010/main" val="2349237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97327" y="62584"/>
            <a:ext cx="950423" cy="552151"/>
          </a:xfrm>
          <a:prstGeom prst="rect">
            <a:avLst/>
          </a:prstGeom>
        </p:spPr>
      </p:pic>
      <p:pic>
        <p:nvPicPr>
          <p:cNvPr id="12" name="Immagine 11">
            <a:extLst>
              <a:ext uri="{FF2B5EF4-FFF2-40B4-BE49-F238E27FC236}">
                <a16:creationId xmlns:a16="http://schemas.microsoft.com/office/drawing/2014/main" id="{A2B6BDE4-9A03-41A8-91F7-127B457E7757}"/>
              </a:ext>
            </a:extLst>
          </p:cNvPr>
          <p:cNvPicPr>
            <a:picLocks noChangeAspect="1"/>
          </p:cNvPicPr>
          <p:nvPr/>
        </p:nvPicPr>
        <p:blipFill>
          <a:blip r:embed="rId3"/>
          <a:stretch>
            <a:fillRect/>
          </a:stretch>
        </p:blipFill>
        <p:spPr>
          <a:xfrm>
            <a:off x="201181" y="3458254"/>
            <a:ext cx="542925" cy="409575"/>
          </a:xfrm>
          <a:prstGeom prst="rect">
            <a:avLst/>
          </a:prstGeom>
        </p:spPr>
      </p:pic>
      <p:pic>
        <p:nvPicPr>
          <p:cNvPr id="15" name="Immagine 14">
            <a:extLst>
              <a:ext uri="{FF2B5EF4-FFF2-40B4-BE49-F238E27FC236}">
                <a16:creationId xmlns:a16="http://schemas.microsoft.com/office/drawing/2014/main" id="{AC139157-4327-4328-818B-8DF60E1FFBFC}"/>
              </a:ext>
            </a:extLst>
          </p:cNvPr>
          <p:cNvPicPr>
            <a:picLocks noChangeAspect="1"/>
          </p:cNvPicPr>
          <p:nvPr/>
        </p:nvPicPr>
        <p:blipFill>
          <a:blip r:embed="rId4"/>
          <a:stretch>
            <a:fillRect/>
          </a:stretch>
        </p:blipFill>
        <p:spPr>
          <a:xfrm>
            <a:off x="201181" y="4076041"/>
            <a:ext cx="504825" cy="419100"/>
          </a:xfrm>
          <a:prstGeom prst="rect">
            <a:avLst/>
          </a:prstGeom>
        </p:spPr>
      </p:pic>
      <p:sp>
        <p:nvSpPr>
          <p:cNvPr id="10" name="Rettangolo 9">
            <a:extLst>
              <a:ext uri="{FF2B5EF4-FFF2-40B4-BE49-F238E27FC236}">
                <a16:creationId xmlns:a16="http://schemas.microsoft.com/office/drawing/2014/main" id="{0E336983-D4E2-41A8-B7F0-2C9D0CD27070}"/>
              </a:ext>
            </a:extLst>
          </p:cNvPr>
          <p:cNvSpPr/>
          <p:nvPr/>
        </p:nvSpPr>
        <p:spPr>
          <a:xfrm>
            <a:off x="3156395" y="14290"/>
            <a:ext cx="6094938" cy="553998"/>
          </a:xfrm>
          <a:prstGeom prst="rect">
            <a:avLst/>
          </a:prstGeom>
        </p:spPr>
        <p:txBody>
          <a:bodyPr wrap="none">
            <a:spAutoFit/>
          </a:bodyPr>
          <a:lstStyle/>
          <a:p>
            <a:r>
              <a:rPr lang="it-IT" sz="3000" b="1" dirty="0">
                <a:solidFill>
                  <a:schemeClr val="accent1">
                    <a:lumMod val="75000"/>
                  </a:schemeClr>
                </a:solidFill>
              </a:rPr>
              <a:t>DISABILITÀ E NON AUTOSUFFICIENZA</a:t>
            </a:r>
          </a:p>
        </p:txBody>
      </p:sp>
      <p:pic>
        <p:nvPicPr>
          <p:cNvPr id="2" name="Immagine 1">
            <a:extLst>
              <a:ext uri="{FF2B5EF4-FFF2-40B4-BE49-F238E27FC236}">
                <a16:creationId xmlns:a16="http://schemas.microsoft.com/office/drawing/2014/main" id="{5E02FEC0-514F-4C58-BDF4-B0503BAE29F3}"/>
              </a:ext>
            </a:extLst>
          </p:cNvPr>
          <p:cNvPicPr>
            <a:picLocks noChangeAspect="1"/>
          </p:cNvPicPr>
          <p:nvPr/>
        </p:nvPicPr>
        <p:blipFill rotWithShape="1">
          <a:blip r:embed="rId5"/>
          <a:srcRect t="11983"/>
          <a:stretch/>
        </p:blipFill>
        <p:spPr>
          <a:xfrm>
            <a:off x="736038" y="568288"/>
            <a:ext cx="10053175" cy="4255255"/>
          </a:xfrm>
          <a:prstGeom prst="rect">
            <a:avLst/>
          </a:prstGeom>
        </p:spPr>
      </p:pic>
      <p:sp>
        <p:nvSpPr>
          <p:cNvPr id="11" name="Rettangolo 10">
            <a:extLst>
              <a:ext uri="{FF2B5EF4-FFF2-40B4-BE49-F238E27FC236}">
                <a16:creationId xmlns:a16="http://schemas.microsoft.com/office/drawing/2014/main" id="{6CEDB519-4A7A-4460-BD0E-2487E4F62D93}"/>
              </a:ext>
            </a:extLst>
          </p:cNvPr>
          <p:cNvSpPr/>
          <p:nvPr/>
        </p:nvSpPr>
        <p:spPr>
          <a:xfrm>
            <a:off x="2857815" y="454572"/>
            <a:ext cx="597160" cy="448268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EC2692F3-785F-4887-8F27-F958776C8063}"/>
              </a:ext>
            </a:extLst>
          </p:cNvPr>
          <p:cNvPicPr>
            <a:picLocks noChangeAspect="1"/>
          </p:cNvPicPr>
          <p:nvPr/>
        </p:nvPicPr>
        <p:blipFill>
          <a:blip r:embed="rId6"/>
          <a:stretch>
            <a:fillRect/>
          </a:stretch>
        </p:blipFill>
        <p:spPr>
          <a:xfrm>
            <a:off x="8237456" y="4720135"/>
            <a:ext cx="3405549" cy="2123575"/>
          </a:xfrm>
          <a:prstGeom prst="rect">
            <a:avLst/>
          </a:prstGeom>
        </p:spPr>
      </p:pic>
      <p:pic>
        <p:nvPicPr>
          <p:cNvPr id="17" name="Immagine 16">
            <a:extLst>
              <a:ext uri="{FF2B5EF4-FFF2-40B4-BE49-F238E27FC236}">
                <a16:creationId xmlns:a16="http://schemas.microsoft.com/office/drawing/2014/main" id="{0884F345-BF1E-47E3-B4F8-E98A22241BCE}"/>
              </a:ext>
            </a:extLst>
          </p:cNvPr>
          <p:cNvPicPr>
            <a:picLocks noChangeAspect="1"/>
          </p:cNvPicPr>
          <p:nvPr/>
        </p:nvPicPr>
        <p:blipFill>
          <a:blip r:embed="rId3"/>
          <a:stretch>
            <a:fillRect/>
          </a:stretch>
        </p:blipFill>
        <p:spPr>
          <a:xfrm>
            <a:off x="201181" y="2912085"/>
            <a:ext cx="542925" cy="409575"/>
          </a:xfrm>
          <a:prstGeom prst="rect">
            <a:avLst/>
          </a:prstGeom>
        </p:spPr>
      </p:pic>
      <p:pic>
        <p:nvPicPr>
          <p:cNvPr id="18" name="Immagine 17">
            <a:extLst>
              <a:ext uri="{FF2B5EF4-FFF2-40B4-BE49-F238E27FC236}">
                <a16:creationId xmlns:a16="http://schemas.microsoft.com/office/drawing/2014/main" id="{4AEB70CC-AA0A-40A7-A9A4-497A6E444A5C}"/>
              </a:ext>
            </a:extLst>
          </p:cNvPr>
          <p:cNvPicPr>
            <a:picLocks noChangeAspect="1"/>
          </p:cNvPicPr>
          <p:nvPr/>
        </p:nvPicPr>
        <p:blipFill>
          <a:blip r:embed="rId3"/>
          <a:stretch>
            <a:fillRect/>
          </a:stretch>
        </p:blipFill>
        <p:spPr>
          <a:xfrm>
            <a:off x="201181" y="2335310"/>
            <a:ext cx="542925" cy="409575"/>
          </a:xfrm>
          <a:prstGeom prst="rect">
            <a:avLst/>
          </a:prstGeom>
        </p:spPr>
      </p:pic>
      <p:pic>
        <p:nvPicPr>
          <p:cNvPr id="19" name="Immagine 18">
            <a:extLst>
              <a:ext uri="{FF2B5EF4-FFF2-40B4-BE49-F238E27FC236}">
                <a16:creationId xmlns:a16="http://schemas.microsoft.com/office/drawing/2014/main" id="{458166E9-FF24-4CD6-9913-E1B2EB48ED2B}"/>
              </a:ext>
            </a:extLst>
          </p:cNvPr>
          <p:cNvPicPr>
            <a:picLocks noChangeAspect="1"/>
          </p:cNvPicPr>
          <p:nvPr/>
        </p:nvPicPr>
        <p:blipFill>
          <a:blip r:embed="rId3"/>
          <a:stretch>
            <a:fillRect/>
          </a:stretch>
        </p:blipFill>
        <p:spPr>
          <a:xfrm>
            <a:off x="223619" y="1758535"/>
            <a:ext cx="542925" cy="409575"/>
          </a:xfrm>
          <a:prstGeom prst="rect">
            <a:avLst/>
          </a:prstGeom>
        </p:spPr>
      </p:pic>
      <p:pic>
        <p:nvPicPr>
          <p:cNvPr id="20" name="Immagine 19">
            <a:extLst>
              <a:ext uri="{FF2B5EF4-FFF2-40B4-BE49-F238E27FC236}">
                <a16:creationId xmlns:a16="http://schemas.microsoft.com/office/drawing/2014/main" id="{E29CE7BB-46EC-478A-8078-BC8B4E4F57F7}"/>
              </a:ext>
            </a:extLst>
          </p:cNvPr>
          <p:cNvPicPr>
            <a:picLocks noChangeAspect="1"/>
          </p:cNvPicPr>
          <p:nvPr/>
        </p:nvPicPr>
        <p:blipFill>
          <a:blip r:embed="rId3"/>
          <a:stretch>
            <a:fillRect/>
          </a:stretch>
        </p:blipFill>
        <p:spPr>
          <a:xfrm>
            <a:off x="223619" y="1120439"/>
            <a:ext cx="542925" cy="409575"/>
          </a:xfrm>
          <a:prstGeom prst="rect">
            <a:avLst/>
          </a:prstGeom>
        </p:spPr>
      </p:pic>
      <p:sp>
        <p:nvSpPr>
          <p:cNvPr id="3" name="Ovale 2">
            <a:extLst>
              <a:ext uri="{FF2B5EF4-FFF2-40B4-BE49-F238E27FC236}">
                <a16:creationId xmlns:a16="http://schemas.microsoft.com/office/drawing/2014/main" id="{831FD750-574F-4590-A419-79B7ACFF60DD}"/>
              </a:ext>
            </a:extLst>
          </p:cNvPr>
          <p:cNvSpPr/>
          <p:nvPr/>
        </p:nvSpPr>
        <p:spPr>
          <a:xfrm>
            <a:off x="5165466" y="2838451"/>
            <a:ext cx="597160" cy="4286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21393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3179995" y="7704"/>
            <a:ext cx="5546262" cy="430887"/>
          </a:xfrm>
          <a:prstGeom prst="rect">
            <a:avLst/>
          </a:prstGeom>
        </p:spPr>
        <p:txBody>
          <a:bodyPr wrap="none">
            <a:spAutoFit/>
          </a:bodyPr>
          <a:lstStyle/>
          <a:p>
            <a:r>
              <a:rPr lang="it-IT" sz="2200" b="1" dirty="0">
                <a:solidFill>
                  <a:schemeClr val="accent1">
                    <a:lumMod val="75000"/>
                  </a:schemeClr>
                </a:solidFill>
              </a:rPr>
              <a:t>PREVALENZA ANZIANI NON AUTOSUFFICIENTI</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13" name="Immagine 12">
            <a:extLst>
              <a:ext uri="{FF2B5EF4-FFF2-40B4-BE49-F238E27FC236}">
                <a16:creationId xmlns:a16="http://schemas.microsoft.com/office/drawing/2014/main" id="{E7181106-4E54-404E-BDC4-7FF135ADF0C2}"/>
              </a:ext>
            </a:extLst>
          </p:cNvPr>
          <p:cNvPicPr>
            <a:picLocks noChangeAspect="1"/>
          </p:cNvPicPr>
          <p:nvPr/>
        </p:nvPicPr>
        <p:blipFill>
          <a:blip r:embed="rId5"/>
          <a:stretch>
            <a:fillRect/>
          </a:stretch>
        </p:blipFill>
        <p:spPr>
          <a:xfrm>
            <a:off x="3728132" y="451514"/>
            <a:ext cx="3952875" cy="409575"/>
          </a:xfrm>
          <a:prstGeom prst="rect">
            <a:avLst/>
          </a:prstGeom>
        </p:spPr>
      </p:pic>
      <p:sp>
        <p:nvSpPr>
          <p:cNvPr id="20" name="Rettangolo 19">
            <a:extLst>
              <a:ext uri="{FF2B5EF4-FFF2-40B4-BE49-F238E27FC236}">
                <a16:creationId xmlns:a16="http://schemas.microsoft.com/office/drawing/2014/main" id="{185D4B70-25D0-44D1-B68B-72CB22FFC2CC}"/>
              </a:ext>
            </a:extLst>
          </p:cNvPr>
          <p:cNvSpPr/>
          <p:nvPr/>
        </p:nvSpPr>
        <p:spPr>
          <a:xfrm>
            <a:off x="1304953" y="1220567"/>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Residenti in RSA permanente</a:t>
            </a:r>
          </a:p>
        </p:txBody>
      </p:sp>
      <p:sp>
        <p:nvSpPr>
          <p:cNvPr id="21" name="Rettangolo 20">
            <a:extLst>
              <a:ext uri="{FF2B5EF4-FFF2-40B4-BE49-F238E27FC236}">
                <a16:creationId xmlns:a16="http://schemas.microsoft.com/office/drawing/2014/main" id="{A8059500-B8AE-4C6A-BBA6-5EBD62F7A67F}"/>
              </a:ext>
            </a:extLst>
          </p:cNvPr>
          <p:cNvSpPr/>
          <p:nvPr/>
        </p:nvSpPr>
        <p:spPr>
          <a:xfrm>
            <a:off x="7681007" y="1220566"/>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In assistenza domiciliare diretta</a:t>
            </a:r>
          </a:p>
        </p:txBody>
      </p:sp>
      <p:pic>
        <p:nvPicPr>
          <p:cNvPr id="7" name="Immagine 6">
            <a:extLst>
              <a:ext uri="{FF2B5EF4-FFF2-40B4-BE49-F238E27FC236}">
                <a16:creationId xmlns:a16="http://schemas.microsoft.com/office/drawing/2014/main" id="{2BA735D1-129D-42D9-B8A0-0A785DBF7F9F}"/>
              </a:ext>
            </a:extLst>
          </p:cNvPr>
          <p:cNvPicPr>
            <a:picLocks noChangeAspect="1"/>
          </p:cNvPicPr>
          <p:nvPr/>
        </p:nvPicPr>
        <p:blipFill>
          <a:blip r:embed="rId6"/>
          <a:stretch>
            <a:fillRect/>
          </a:stretch>
        </p:blipFill>
        <p:spPr>
          <a:xfrm>
            <a:off x="183177" y="1757243"/>
            <a:ext cx="4807923" cy="3205282"/>
          </a:xfrm>
          <a:prstGeom prst="rect">
            <a:avLst/>
          </a:prstGeom>
        </p:spPr>
      </p:pic>
      <p:pic>
        <p:nvPicPr>
          <p:cNvPr id="8" name="Immagine 7">
            <a:extLst>
              <a:ext uri="{FF2B5EF4-FFF2-40B4-BE49-F238E27FC236}">
                <a16:creationId xmlns:a16="http://schemas.microsoft.com/office/drawing/2014/main" id="{178C5555-FC25-4DB6-BA5E-BD21CEB283DA}"/>
              </a:ext>
            </a:extLst>
          </p:cNvPr>
          <p:cNvPicPr>
            <a:picLocks noChangeAspect="1"/>
          </p:cNvPicPr>
          <p:nvPr/>
        </p:nvPicPr>
        <p:blipFill>
          <a:blip r:embed="rId7"/>
          <a:stretch>
            <a:fillRect/>
          </a:stretch>
        </p:blipFill>
        <p:spPr>
          <a:xfrm>
            <a:off x="6305550" y="1716412"/>
            <a:ext cx="5023413" cy="3314417"/>
          </a:xfrm>
          <a:prstGeom prst="rect">
            <a:avLst/>
          </a:prstGeom>
        </p:spPr>
      </p:pic>
      <p:sp>
        <p:nvSpPr>
          <p:cNvPr id="16" name="Freccia in giù 15">
            <a:extLst>
              <a:ext uri="{FF2B5EF4-FFF2-40B4-BE49-F238E27FC236}">
                <a16:creationId xmlns:a16="http://schemas.microsoft.com/office/drawing/2014/main" id="{B67AD318-2A7C-41AA-91CB-020D004F538D}"/>
              </a:ext>
            </a:extLst>
          </p:cNvPr>
          <p:cNvSpPr/>
          <p:nvPr/>
        </p:nvSpPr>
        <p:spPr>
          <a:xfrm>
            <a:off x="1543665" y="2602117"/>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in giù 17">
            <a:extLst>
              <a:ext uri="{FF2B5EF4-FFF2-40B4-BE49-F238E27FC236}">
                <a16:creationId xmlns:a16="http://schemas.microsoft.com/office/drawing/2014/main" id="{E31A2BA6-5DE2-4E37-B276-BE7BCE40DC2A}"/>
              </a:ext>
            </a:extLst>
          </p:cNvPr>
          <p:cNvSpPr/>
          <p:nvPr/>
        </p:nvSpPr>
        <p:spPr>
          <a:xfrm>
            <a:off x="7896225" y="2928668"/>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10915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428443" y="30334"/>
            <a:ext cx="9524391" cy="461665"/>
          </a:xfrm>
          <a:prstGeom prst="rect">
            <a:avLst/>
          </a:prstGeom>
        </p:spPr>
        <p:txBody>
          <a:bodyPr wrap="square">
            <a:spAutoFit/>
          </a:bodyPr>
          <a:lstStyle/>
          <a:p>
            <a:pPr algn="ctr"/>
            <a:r>
              <a:rPr lang="it-IT" sz="2400" b="1" dirty="0">
                <a:solidFill>
                  <a:schemeClr val="accent1">
                    <a:lumMod val="75000"/>
                  </a:schemeClr>
                </a:solidFill>
              </a:rPr>
              <a:t>PREVALENZA PERSONE CON DISABILITA’ IN CARICO AL SERVIZIO SOCIALE</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pic>
        <p:nvPicPr>
          <p:cNvPr id="3" name="Immagine 2">
            <a:extLst>
              <a:ext uri="{FF2B5EF4-FFF2-40B4-BE49-F238E27FC236}">
                <a16:creationId xmlns:a16="http://schemas.microsoft.com/office/drawing/2014/main" id="{9A2A856D-77EA-4DE6-9448-D8A44D2CC54E}"/>
              </a:ext>
            </a:extLst>
          </p:cNvPr>
          <p:cNvPicPr>
            <a:picLocks noChangeAspect="1"/>
          </p:cNvPicPr>
          <p:nvPr/>
        </p:nvPicPr>
        <p:blipFill>
          <a:blip r:embed="rId5"/>
          <a:stretch>
            <a:fillRect/>
          </a:stretch>
        </p:blipFill>
        <p:spPr>
          <a:xfrm>
            <a:off x="6657974" y="1449448"/>
            <a:ext cx="5267325" cy="1279594"/>
          </a:xfrm>
          <a:prstGeom prst="rect">
            <a:avLst/>
          </a:prstGeom>
        </p:spPr>
      </p:pic>
      <p:pic>
        <p:nvPicPr>
          <p:cNvPr id="6" name="Immagine 5">
            <a:extLst>
              <a:ext uri="{FF2B5EF4-FFF2-40B4-BE49-F238E27FC236}">
                <a16:creationId xmlns:a16="http://schemas.microsoft.com/office/drawing/2014/main" id="{6A2A4011-BABD-4854-BFCA-85922ED2D237}"/>
              </a:ext>
            </a:extLst>
          </p:cNvPr>
          <p:cNvPicPr>
            <a:picLocks noChangeAspect="1"/>
          </p:cNvPicPr>
          <p:nvPr/>
        </p:nvPicPr>
        <p:blipFill>
          <a:blip r:embed="rId6"/>
          <a:stretch>
            <a:fillRect/>
          </a:stretch>
        </p:blipFill>
        <p:spPr>
          <a:xfrm>
            <a:off x="1543665" y="2998616"/>
            <a:ext cx="9582150" cy="3829050"/>
          </a:xfrm>
          <a:prstGeom prst="rect">
            <a:avLst/>
          </a:prstGeom>
        </p:spPr>
      </p:pic>
      <p:pic>
        <p:nvPicPr>
          <p:cNvPr id="15" name="Immagine 14">
            <a:extLst>
              <a:ext uri="{FF2B5EF4-FFF2-40B4-BE49-F238E27FC236}">
                <a16:creationId xmlns:a16="http://schemas.microsoft.com/office/drawing/2014/main" id="{D7680F92-A394-4BF0-8658-B6657E2F26BC}"/>
              </a:ext>
            </a:extLst>
          </p:cNvPr>
          <p:cNvPicPr>
            <a:picLocks noChangeAspect="1"/>
          </p:cNvPicPr>
          <p:nvPr/>
        </p:nvPicPr>
        <p:blipFill>
          <a:blip r:embed="rId7"/>
          <a:stretch>
            <a:fillRect/>
          </a:stretch>
        </p:blipFill>
        <p:spPr>
          <a:xfrm>
            <a:off x="2146509" y="4328261"/>
            <a:ext cx="231668" cy="518205"/>
          </a:xfrm>
          <a:prstGeom prst="rect">
            <a:avLst/>
          </a:prstGeom>
        </p:spPr>
      </p:pic>
      <p:pic>
        <p:nvPicPr>
          <p:cNvPr id="10" name="Immagine 9">
            <a:extLst>
              <a:ext uri="{FF2B5EF4-FFF2-40B4-BE49-F238E27FC236}">
                <a16:creationId xmlns:a16="http://schemas.microsoft.com/office/drawing/2014/main" id="{69DE33A4-9985-4B06-8FDD-FEE02F349AF1}"/>
              </a:ext>
            </a:extLst>
          </p:cNvPr>
          <p:cNvPicPr>
            <a:picLocks noChangeAspect="1"/>
          </p:cNvPicPr>
          <p:nvPr/>
        </p:nvPicPr>
        <p:blipFill>
          <a:blip r:embed="rId8"/>
          <a:stretch>
            <a:fillRect/>
          </a:stretch>
        </p:blipFill>
        <p:spPr>
          <a:xfrm>
            <a:off x="359187" y="793573"/>
            <a:ext cx="6148387" cy="1935469"/>
          </a:xfrm>
          <a:prstGeom prst="rect">
            <a:avLst/>
          </a:prstGeom>
        </p:spPr>
      </p:pic>
    </p:spTree>
    <p:extLst>
      <p:ext uri="{BB962C8B-B14F-4D97-AF65-F5344CB8AC3E}">
        <p14:creationId xmlns:p14="http://schemas.microsoft.com/office/powerpoint/2010/main" val="4115344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3533775" y="0"/>
            <a:ext cx="4752059" cy="461665"/>
          </a:xfrm>
          <a:prstGeom prst="rect">
            <a:avLst/>
          </a:prstGeom>
        </p:spPr>
        <p:txBody>
          <a:bodyPr wrap="square">
            <a:spAutoFit/>
          </a:bodyPr>
          <a:lstStyle/>
          <a:p>
            <a:pPr algn="ctr"/>
            <a:r>
              <a:rPr lang="it-IT" sz="2400" b="1" dirty="0">
                <a:solidFill>
                  <a:schemeClr val="accent1">
                    <a:lumMod val="75000"/>
                  </a:schemeClr>
                </a:solidFill>
              </a:rPr>
              <a:t>INCIDENZA DI DISABILITÀ</a:t>
            </a:r>
          </a:p>
        </p:txBody>
      </p:sp>
      <p:pic>
        <p:nvPicPr>
          <p:cNvPr id="11" name="Immagine 10">
            <a:extLst>
              <a:ext uri="{FF2B5EF4-FFF2-40B4-BE49-F238E27FC236}">
                <a16:creationId xmlns:a16="http://schemas.microsoft.com/office/drawing/2014/main" id="{DC6AE273-DB04-4011-9199-7E0D5B6F52B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80F2BBBD-651F-49C6-AB56-2742359EE8A7}"/>
              </a:ext>
            </a:extLst>
          </p:cNvPr>
          <p:cNvPicPr>
            <a:picLocks noChangeAspect="1"/>
          </p:cNvPicPr>
          <p:nvPr/>
        </p:nvPicPr>
        <p:blipFill>
          <a:blip r:embed="rId5"/>
          <a:stretch>
            <a:fillRect/>
          </a:stretch>
        </p:blipFill>
        <p:spPr>
          <a:xfrm>
            <a:off x="6969227" y="1280249"/>
            <a:ext cx="5138737" cy="1205478"/>
          </a:xfrm>
          <a:prstGeom prst="rect">
            <a:avLst/>
          </a:prstGeom>
        </p:spPr>
      </p:pic>
      <p:pic>
        <p:nvPicPr>
          <p:cNvPr id="8" name="Immagine 7">
            <a:extLst>
              <a:ext uri="{FF2B5EF4-FFF2-40B4-BE49-F238E27FC236}">
                <a16:creationId xmlns:a16="http://schemas.microsoft.com/office/drawing/2014/main" id="{9C301216-668A-4878-B2B8-F5ABFA2212FC}"/>
              </a:ext>
            </a:extLst>
          </p:cNvPr>
          <p:cNvPicPr>
            <a:picLocks noChangeAspect="1"/>
          </p:cNvPicPr>
          <p:nvPr/>
        </p:nvPicPr>
        <p:blipFill>
          <a:blip r:embed="rId6"/>
          <a:stretch>
            <a:fillRect/>
          </a:stretch>
        </p:blipFill>
        <p:spPr>
          <a:xfrm>
            <a:off x="1428443" y="3048000"/>
            <a:ext cx="9782175" cy="3810000"/>
          </a:xfrm>
          <a:prstGeom prst="rect">
            <a:avLst/>
          </a:prstGeom>
        </p:spPr>
      </p:pic>
      <p:pic>
        <p:nvPicPr>
          <p:cNvPr id="12" name="Immagine 11">
            <a:extLst>
              <a:ext uri="{FF2B5EF4-FFF2-40B4-BE49-F238E27FC236}">
                <a16:creationId xmlns:a16="http://schemas.microsoft.com/office/drawing/2014/main" id="{099C1A17-3318-4758-BC9A-A5A7329FD6D0}"/>
              </a:ext>
            </a:extLst>
          </p:cNvPr>
          <p:cNvPicPr>
            <a:picLocks noChangeAspect="1"/>
          </p:cNvPicPr>
          <p:nvPr/>
        </p:nvPicPr>
        <p:blipFill>
          <a:blip r:embed="rId7"/>
          <a:stretch>
            <a:fillRect/>
          </a:stretch>
        </p:blipFill>
        <p:spPr>
          <a:xfrm>
            <a:off x="5864332" y="2910795"/>
            <a:ext cx="231668" cy="518205"/>
          </a:xfrm>
          <a:prstGeom prst="rect">
            <a:avLst/>
          </a:prstGeom>
        </p:spPr>
      </p:pic>
      <p:pic>
        <p:nvPicPr>
          <p:cNvPr id="9" name="Immagine 8">
            <a:extLst>
              <a:ext uri="{FF2B5EF4-FFF2-40B4-BE49-F238E27FC236}">
                <a16:creationId xmlns:a16="http://schemas.microsoft.com/office/drawing/2014/main" id="{4FD5EBE5-8896-494C-BE3F-4C97C28C98CB}"/>
              </a:ext>
            </a:extLst>
          </p:cNvPr>
          <p:cNvPicPr>
            <a:picLocks noChangeAspect="1"/>
          </p:cNvPicPr>
          <p:nvPr/>
        </p:nvPicPr>
        <p:blipFill>
          <a:blip r:embed="rId8"/>
          <a:stretch>
            <a:fillRect/>
          </a:stretch>
        </p:blipFill>
        <p:spPr>
          <a:xfrm>
            <a:off x="280596" y="490240"/>
            <a:ext cx="6506358" cy="1995487"/>
          </a:xfrm>
          <a:prstGeom prst="rect">
            <a:avLst/>
          </a:prstGeom>
        </p:spPr>
      </p:pic>
    </p:spTree>
    <p:extLst>
      <p:ext uri="{BB962C8B-B14F-4D97-AF65-F5344CB8AC3E}">
        <p14:creationId xmlns:p14="http://schemas.microsoft.com/office/powerpoint/2010/main" val="1141517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3533775" y="0"/>
            <a:ext cx="4752059" cy="461665"/>
          </a:xfrm>
          <a:prstGeom prst="rect">
            <a:avLst/>
          </a:prstGeom>
        </p:spPr>
        <p:txBody>
          <a:bodyPr wrap="square">
            <a:spAutoFit/>
          </a:bodyPr>
          <a:lstStyle/>
          <a:p>
            <a:pPr algn="ctr"/>
            <a:r>
              <a:rPr lang="it-IT" sz="2400" b="1" dirty="0">
                <a:solidFill>
                  <a:schemeClr val="accent1">
                    <a:lumMod val="75000"/>
                  </a:schemeClr>
                </a:solidFill>
              </a:rPr>
              <a:t>INCIDENZA DI DISABILITÀ GRAVE</a:t>
            </a:r>
          </a:p>
        </p:txBody>
      </p:sp>
      <p:pic>
        <p:nvPicPr>
          <p:cNvPr id="3" name="Immagine 2">
            <a:extLst>
              <a:ext uri="{FF2B5EF4-FFF2-40B4-BE49-F238E27FC236}">
                <a16:creationId xmlns:a16="http://schemas.microsoft.com/office/drawing/2014/main" id="{1D7BE189-3943-4119-8BE6-4742A9676870}"/>
              </a:ext>
            </a:extLst>
          </p:cNvPr>
          <p:cNvPicPr>
            <a:picLocks noChangeAspect="1"/>
          </p:cNvPicPr>
          <p:nvPr/>
        </p:nvPicPr>
        <p:blipFill>
          <a:blip r:embed="rId4"/>
          <a:stretch>
            <a:fillRect/>
          </a:stretch>
        </p:blipFill>
        <p:spPr>
          <a:xfrm>
            <a:off x="6584021" y="981074"/>
            <a:ext cx="5509656" cy="1247775"/>
          </a:xfrm>
          <a:prstGeom prst="rect">
            <a:avLst/>
          </a:prstGeom>
        </p:spPr>
      </p:pic>
      <p:pic>
        <p:nvPicPr>
          <p:cNvPr id="6" name="Immagine 5">
            <a:extLst>
              <a:ext uri="{FF2B5EF4-FFF2-40B4-BE49-F238E27FC236}">
                <a16:creationId xmlns:a16="http://schemas.microsoft.com/office/drawing/2014/main" id="{583FEAA8-900E-43FA-8CE2-AA6099AFEEB3}"/>
              </a:ext>
            </a:extLst>
          </p:cNvPr>
          <p:cNvPicPr>
            <a:picLocks noChangeAspect="1"/>
          </p:cNvPicPr>
          <p:nvPr/>
        </p:nvPicPr>
        <p:blipFill>
          <a:blip r:embed="rId5"/>
          <a:stretch>
            <a:fillRect/>
          </a:stretch>
        </p:blipFill>
        <p:spPr>
          <a:xfrm>
            <a:off x="1214437" y="2571139"/>
            <a:ext cx="10374420" cy="4177619"/>
          </a:xfrm>
          <a:prstGeom prst="rect">
            <a:avLst/>
          </a:prstGeom>
        </p:spPr>
      </p:pic>
      <p:pic>
        <p:nvPicPr>
          <p:cNvPr id="10" name="Immagine 9">
            <a:extLst>
              <a:ext uri="{FF2B5EF4-FFF2-40B4-BE49-F238E27FC236}">
                <a16:creationId xmlns:a16="http://schemas.microsoft.com/office/drawing/2014/main" id="{B5E0C9B2-8C1E-489E-9AA5-78BF8A8457A5}"/>
              </a:ext>
            </a:extLst>
          </p:cNvPr>
          <p:cNvPicPr>
            <a:picLocks noChangeAspect="1"/>
          </p:cNvPicPr>
          <p:nvPr/>
        </p:nvPicPr>
        <p:blipFill>
          <a:blip r:embed="rId6"/>
          <a:stretch>
            <a:fillRect/>
          </a:stretch>
        </p:blipFill>
        <p:spPr>
          <a:xfrm>
            <a:off x="271777" y="5852568"/>
            <a:ext cx="1542422" cy="896190"/>
          </a:xfrm>
          <a:prstGeom prst="rect">
            <a:avLst/>
          </a:prstGeom>
        </p:spPr>
      </p:pic>
      <p:pic>
        <p:nvPicPr>
          <p:cNvPr id="13" name="Immagine 12">
            <a:extLst>
              <a:ext uri="{FF2B5EF4-FFF2-40B4-BE49-F238E27FC236}">
                <a16:creationId xmlns:a16="http://schemas.microsoft.com/office/drawing/2014/main" id="{5DDE7E06-7D90-425D-95E9-96EAE01DB469}"/>
              </a:ext>
            </a:extLst>
          </p:cNvPr>
          <p:cNvPicPr>
            <a:picLocks noChangeAspect="1"/>
          </p:cNvPicPr>
          <p:nvPr/>
        </p:nvPicPr>
        <p:blipFill>
          <a:blip r:embed="rId7"/>
          <a:stretch>
            <a:fillRect/>
          </a:stretch>
        </p:blipFill>
        <p:spPr>
          <a:xfrm>
            <a:off x="3816457" y="3572559"/>
            <a:ext cx="231668" cy="518205"/>
          </a:xfrm>
          <a:prstGeom prst="rect">
            <a:avLst/>
          </a:prstGeom>
        </p:spPr>
      </p:pic>
      <p:pic>
        <p:nvPicPr>
          <p:cNvPr id="14" name="Immagine 13">
            <a:extLst>
              <a:ext uri="{FF2B5EF4-FFF2-40B4-BE49-F238E27FC236}">
                <a16:creationId xmlns:a16="http://schemas.microsoft.com/office/drawing/2014/main" id="{2F7DD4C8-0ACD-43E9-A274-28D073EB425B}"/>
              </a:ext>
            </a:extLst>
          </p:cNvPr>
          <p:cNvPicPr>
            <a:picLocks noChangeAspect="1"/>
          </p:cNvPicPr>
          <p:nvPr/>
        </p:nvPicPr>
        <p:blipFill>
          <a:blip r:embed="rId8"/>
          <a:stretch>
            <a:fillRect/>
          </a:stretch>
        </p:blipFill>
        <p:spPr>
          <a:xfrm>
            <a:off x="584225" y="783803"/>
            <a:ext cx="5711799" cy="1747837"/>
          </a:xfrm>
          <a:prstGeom prst="rect">
            <a:avLst/>
          </a:prstGeom>
        </p:spPr>
      </p:pic>
    </p:spTree>
    <p:extLst>
      <p:ext uri="{BB962C8B-B14F-4D97-AF65-F5344CB8AC3E}">
        <p14:creationId xmlns:p14="http://schemas.microsoft.com/office/powerpoint/2010/main" val="1970162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A16472B-77BD-4958-951F-4246459ED899}"/>
              </a:ext>
            </a:extLst>
          </p:cNvPr>
          <p:cNvSpPr/>
          <p:nvPr/>
        </p:nvSpPr>
        <p:spPr>
          <a:xfrm>
            <a:off x="1181100" y="0"/>
            <a:ext cx="10067925" cy="830997"/>
          </a:xfrm>
          <a:prstGeom prst="rect">
            <a:avLst/>
          </a:prstGeom>
        </p:spPr>
        <p:txBody>
          <a:bodyPr wrap="square">
            <a:spAutoFit/>
          </a:bodyPr>
          <a:lstStyle/>
          <a:p>
            <a:pPr algn="ctr"/>
            <a:r>
              <a:rPr lang="it-IT" sz="2400" b="1" dirty="0">
                <a:solidFill>
                  <a:schemeClr val="accent1">
                    <a:lumMod val="75000"/>
                  </a:schemeClr>
                </a:solidFill>
              </a:rPr>
              <a:t>INDICE DI INSERIMENTO DI ALUNNI CON DISABILITÀ NELLA </a:t>
            </a:r>
          </a:p>
          <a:p>
            <a:pPr algn="ctr"/>
            <a:r>
              <a:rPr lang="it-IT" sz="2400" b="1" dirty="0">
                <a:solidFill>
                  <a:schemeClr val="accent1">
                    <a:lumMod val="75000"/>
                  </a:schemeClr>
                </a:solidFill>
              </a:rPr>
              <a:t>SCUOLA PRIMARIA E SECONDARIA DI I GRADO</a:t>
            </a:r>
          </a:p>
        </p:txBody>
      </p:sp>
      <p:pic>
        <p:nvPicPr>
          <p:cNvPr id="10" name="Immagine 9">
            <a:extLst>
              <a:ext uri="{FF2B5EF4-FFF2-40B4-BE49-F238E27FC236}">
                <a16:creationId xmlns:a16="http://schemas.microsoft.com/office/drawing/2014/main" id="{B5E0C9B2-8C1E-489E-9AA5-78BF8A8457A5}"/>
              </a:ext>
            </a:extLst>
          </p:cNvPr>
          <p:cNvPicPr>
            <a:picLocks noChangeAspect="1"/>
          </p:cNvPicPr>
          <p:nvPr/>
        </p:nvPicPr>
        <p:blipFill>
          <a:blip r:embed="rId4"/>
          <a:stretch>
            <a:fillRect/>
          </a:stretch>
        </p:blipFill>
        <p:spPr>
          <a:xfrm>
            <a:off x="271777" y="5852568"/>
            <a:ext cx="1542422" cy="896190"/>
          </a:xfrm>
          <a:prstGeom prst="rect">
            <a:avLst/>
          </a:prstGeom>
        </p:spPr>
      </p:pic>
      <p:pic>
        <p:nvPicPr>
          <p:cNvPr id="2" name="Immagine 1">
            <a:extLst>
              <a:ext uri="{FF2B5EF4-FFF2-40B4-BE49-F238E27FC236}">
                <a16:creationId xmlns:a16="http://schemas.microsoft.com/office/drawing/2014/main" id="{CADF2167-849C-4F55-8DD6-AFC98D8BD9B5}"/>
              </a:ext>
            </a:extLst>
          </p:cNvPr>
          <p:cNvPicPr>
            <a:picLocks noChangeAspect="1"/>
          </p:cNvPicPr>
          <p:nvPr/>
        </p:nvPicPr>
        <p:blipFill>
          <a:blip r:embed="rId5"/>
          <a:stretch>
            <a:fillRect/>
          </a:stretch>
        </p:blipFill>
        <p:spPr>
          <a:xfrm>
            <a:off x="6810375" y="1462286"/>
            <a:ext cx="5283302" cy="1252339"/>
          </a:xfrm>
          <a:prstGeom prst="rect">
            <a:avLst/>
          </a:prstGeom>
        </p:spPr>
      </p:pic>
      <p:pic>
        <p:nvPicPr>
          <p:cNvPr id="8" name="Immagine 7">
            <a:extLst>
              <a:ext uri="{FF2B5EF4-FFF2-40B4-BE49-F238E27FC236}">
                <a16:creationId xmlns:a16="http://schemas.microsoft.com/office/drawing/2014/main" id="{A88BCDE5-D568-46F2-B1D5-35EB95527FB8}"/>
              </a:ext>
            </a:extLst>
          </p:cNvPr>
          <p:cNvPicPr>
            <a:picLocks noChangeAspect="1"/>
          </p:cNvPicPr>
          <p:nvPr/>
        </p:nvPicPr>
        <p:blipFill>
          <a:blip r:embed="rId6"/>
          <a:stretch>
            <a:fillRect/>
          </a:stretch>
        </p:blipFill>
        <p:spPr>
          <a:xfrm>
            <a:off x="98322" y="906618"/>
            <a:ext cx="6602343" cy="1808007"/>
          </a:xfrm>
          <a:prstGeom prst="rect">
            <a:avLst/>
          </a:prstGeom>
        </p:spPr>
      </p:pic>
      <p:pic>
        <p:nvPicPr>
          <p:cNvPr id="9" name="Immagine 8">
            <a:extLst>
              <a:ext uri="{FF2B5EF4-FFF2-40B4-BE49-F238E27FC236}">
                <a16:creationId xmlns:a16="http://schemas.microsoft.com/office/drawing/2014/main" id="{9268F3EA-1788-4151-B71F-15CE85A87EED}"/>
              </a:ext>
            </a:extLst>
          </p:cNvPr>
          <p:cNvPicPr>
            <a:picLocks noChangeAspect="1"/>
          </p:cNvPicPr>
          <p:nvPr/>
        </p:nvPicPr>
        <p:blipFill>
          <a:blip r:embed="rId7"/>
          <a:stretch>
            <a:fillRect/>
          </a:stretch>
        </p:blipFill>
        <p:spPr>
          <a:xfrm>
            <a:off x="2066925" y="3047508"/>
            <a:ext cx="9124643" cy="3676563"/>
          </a:xfrm>
          <a:prstGeom prst="rect">
            <a:avLst/>
          </a:prstGeom>
        </p:spPr>
      </p:pic>
      <p:pic>
        <p:nvPicPr>
          <p:cNvPr id="15" name="Immagine 14">
            <a:extLst>
              <a:ext uri="{FF2B5EF4-FFF2-40B4-BE49-F238E27FC236}">
                <a16:creationId xmlns:a16="http://schemas.microsoft.com/office/drawing/2014/main" id="{DD586CDD-976F-463E-ACFC-65BC794EC070}"/>
              </a:ext>
            </a:extLst>
          </p:cNvPr>
          <p:cNvPicPr>
            <a:picLocks noChangeAspect="1"/>
          </p:cNvPicPr>
          <p:nvPr/>
        </p:nvPicPr>
        <p:blipFill>
          <a:blip r:embed="rId8"/>
          <a:stretch>
            <a:fillRect/>
          </a:stretch>
        </p:blipFill>
        <p:spPr>
          <a:xfrm>
            <a:off x="5613139" y="3249228"/>
            <a:ext cx="231668" cy="518205"/>
          </a:xfrm>
          <a:prstGeom prst="rect">
            <a:avLst/>
          </a:prstGeom>
        </p:spPr>
      </p:pic>
    </p:spTree>
    <p:extLst>
      <p:ext uri="{BB962C8B-B14F-4D97-AF65-F5344CB8AC3E}">
        <p14:creationId xmlns:p14="http://schemas.microsoft.com/office/powerpoint/2010/main" val="859688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4D697E9A-788F-4173-A280-E8A114E2422D}"/>
              </a:ext>
            </a:extLst>
          </p:cNvPr>
          <p:cNvSpPr/>
          <p:nvPr/>
        </p:nvSpPr>
        <p:spPr>
          <a:xfrm>
            <a:off x="4448102" y="0"/>
            <a:ext cx="2982483" cy="553998"/>
          </a:xfrm>
          <a:prstGeom prst="rect">
            <a:avLst/>
          </a:prstGeom>
        </p:spPr>
        <p:txBody>
          <a:bodyPr wrap="none">
            <a:spAutoFit/>
          </a:bodyPr>
          <a:lstStyle/>
          <a:p>
            <a:r>
              <a:rPr lang="it-IT" sz="3000" b="1" dirty="0">
                <a:solidFill>
                  <a:schemeClr val="accent1">
                    <a:lumMod val="75000"/>
                  </a:schemeClr>
                </a:solidFill>
              </a:rPr>
              <a:t>SALUTE MENTALE</a:t>
            </a:r>
          </a:p>
        </p:txBody>
      </p:sp>
      <p:pic>
        <p:nvPicPr>
          <p:cNvPr id="4" name="Immagine 3">
            <a:extLst>
              <a:ext uri="{FF2B5EF4-FFF2-40B4-BE49-F238E27FC236}">
                <a16:creationId xmlns:a16="http://schemas.microsoft.com/office/drawing/2014/main" id="{D7258932-13D1-4817-8E38-7BD26C7C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1152525"/>
            <a:ext cx="8890000" cy="4953000"/>
          </a:xfrm>
          <a:prstGeom prst="rect">
            <a:avLst/>
          </a:prstGeom>
        </p:spPr>
      </p:pic>
    </p:spTree>
    <p:extLst>
      <p:ext uri="{BB962C8B-B14F-4D97-AF65-F5344CB8AC3E}">
        <p14:creationId xmlns:p14="http://schemas.microsoft.com/office/powerpoint/2010/main" val="351725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434131" y="52154"/>
            <a:ext cx="2417072" cy="400110"/>
          </a:xfrm>
          <a:prstGeom prst="rect">
            <a:avLst/>
          </a:prstGeom>
        </p:spPr>
        <p:txBody>
          <a:bodyPr wrap="none">
            <a:spAutoFit/>
          </a:bodyPr>
          <a:lstStyle/>
          <a:p>
            <a:r>
              <a:rPr lang="it-IT" sz="2000" b="1" dirty="0">
                <a:solidFill>
                  <a:schemeClr val="accent1">
                    <a:lumMod val="75000"/>
                  </a:schemeClr>
                </a:solidFill>
              </a:rPr>
              <a:t>INDICE DI VECCHIAIA</a:t>
            </a:r>
          </a:p>
        </p:txBody>
      </p:sp>
      <p:sp>
        <p:nvSpPr>
          <p:cNvPr id="11" name="Rettangolo 10">
            <a:extLst>
              <a:ext uri="{FF2B5EF4-FFF2-40B4-BE49-F238E27FC236}">
                <a16:creationId xmlns:a16="http://schemas.microsoft.com/office/drawing/2014/main" id="{8B4F0E1D-E8A8-4E4C-8B5C-882F477EE06F}"/>
              </a:ext>
            </a:extLst>
          </p:cNvPr>
          <p:cNvSpPr/>
          <p:nvPr/>
        </p:nvSpPr>
        <p:spPr>
          <a:xfrm>
            <a:off x="1632154" y="5274311"/>
            <a:ext cx="9910917" cy="1323439"/>
          </a:xfrm>
          <a:prstGeom prst="rect">
            <a:avLst/>
          </a:prstGeom>
        </p:spPr>
        <p:txBody>
          <a:bodyPr wrap="square">
            <a:spAutoFit/>
          </a:bodyPr>
          <a:lstStyle/>
          <a:p>
            <a:pPr marL="285750" indent="-285750" algn="just">
              <a:buFont typeface="Arial" panose="020B0604020202020204" pitchFamily="34" charset="0"/>
              <a:buChar char="•"/>
            </a:pPr>
            <a:r>
              <a:rPr lang="it-IT" sz="1600" dirty="0"/>
              <a:t>L'indice di vecchiaia misura il livello di invecchiamento di una popolazione.</a:t>
            </a:r>
          </a:p>
          <a:p>
            <a:pPr marL="285750" indent="-285750" algn="just">
              <a:buFont typeface="Arial" panose="020B0604020202020204" pitchFamily="34" charset="0"/>
              <a:buChar char="•"/>
            </a:pPr>
            <a:endParaRPr lang="it-IT" sz="1600" dirty="0"/>
          </a:p>
          <a:p>
            <a:pPr marL="285750" indent="-285750" algn="just">
              <a:buFont typeface="Arial" panose="020B0604020202020204" pitchFamily="34" charset="0"/>
              <a:buChar char="•"/>
            </a:pPr>
            <a:r>
              <a:rPr lang="it-IT" sz="1600" dirty="0"/>
              <a:t>Tende a crescere in misura maggiore se ad un'alta presenza di anziani è associato un basso livello di natalità nel territorio, con una conseguente diminuzione del numero di giovani e una tendenza al calo demografico nel lungo periodo, per la mancanza di un sufficiente ricambio generazionale. </a:t>
            </a:r>
          </a:p>
        </p:txBody>
      </p:sp>
      <p:pic>
        <p:nvPicPr>
          <p:cNvPr id="2" name="Immagine 1">
            <a:extLst>
              <a:ext uri="{FF2B5EF4-FFF2-40B4-BE49-F238E27FC236}">
                <a16:creationId xmlns:a16="http://schemas.microsoft.com/office/drawing/2014/main" id="{DB6F4160-E942-4055-88D3-EEB5488E0778}"/>
              </a:ext>
            </a:extLst>
          </p:cNvPr>
          <p:cNvPicPr>
            <a:picLocks noChangeAspect="1"/>
          </p:cNvPicPr>
          <p:nvPr/>
        </p:nvPicPr>
        <p:blipFill>
          <a:blip r:embed="rId5"/>
          <a:stretch>
            <a:fillRect/>
          </a:stretch>
        </p:blipFill>
        <p:spPr>
          <a:xfrm>
            <a:off x="-29497" y="795588"/>
            <a:ext cx="7531703" cy="3154043"/>
          </a:xfrm>
          <a:prstGeom prst="rect">
            <a:avLst/>
          </a:prstGeom>
        </p:spPr>
      </p:pic>
      <p:pic>
        <p:nvPicPr>
          <p:cNvPr id="3" name="Immagine 2">
            <a:extLst>
              <a:ext uri="{FF2B5EF4-FFF2-40B4-BE49-F238E27FC236}">
                <a16:creationId xmlns:a16="http://schemas.microsoft.com/office/drawing/2014/main" id="{EF13F12E-99DB-41A5-962A-EAF9F381FFB5}"/>
              </a:ext>
            </a:extLst>
          </p:cNvPr>
          <p:cNvPicPr>
            <a:picLocks noChangeAspect="1"/>
          </p:cNvPicPr>
          <p:nvPr/>
        </p:nvPicPr>
        <p:blipFill>
          <a:blip r:embed="rId6"/>
          <a:stretch>
            <a:fillRect/>
          </a:stretch>
        </p:blipFill>
        <p:spPr>
          <a:xfrm>
            <a:off x="7633343" y="678676"/>
            <a:ext cx="4332515" cy="3032760"/>
          </a:xfrm>
          <a:prstGeom prst="rect">
            <a:avLst/>
          </a:prstGeom>
        </p:spPr>
      </p:pic>
      <p:sp>
        <p:nvSpPr>
          <p:cNvPr id="12" name="Rettangolo 11">
            <a:extLst>
              <a:ext uri="{FF2B5EF4-FFF2-40B4-BE49-F238E27FC236}">
                <a16:creationId xmlns:a16="http://schemas.microsoft.com/office/drawing/2014/main" id="{A9605F1C-F0A0-49D4-884B-5E8CE2AFA1D4}"/>
              </a:ext>
            </a:extLst>
          </p:cNvPr>
          <p:cNvSpPr/>
          <p:nvPr/>
        </p:nvSpPr>
        <p:spPr>
          <a:xfrm>
            <a:off x="7633342" y="3399504"/>
            <a:ext cx="1422167" cy="14426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a gomito 13">
            <a:extLst>
              <a:ext uri="{FF2B5EF4-FFF2-40B4-BE49-F238E27FC236}">
                <a16:creationId xmlns:a16="http://schemas.microsoft.com/office/drawing/2014/main" id="{ECFFB7D5-FDBD-43AC-9B16-6114A845D486}"/>
              </a:ext>
            </a:extLst>
          </p:cNvPr>
          <p:cNvCxnSpPr/>
          <p:nvPr/>
        </p:nvCxnSpPr>
        <p:spPr>
          <a:xfrm rot="5400000" flipH="1" flipV="1">
            <a:off x="8588477" y="1877195"/>
            <a:ext cx="2064774" cy="1130709"/>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C744B812-B9E7-453F-A05E-0638582DBD00}"/>
              </a:ext>
            </a:extLst>
          </p:cNvPr>
          <p:cNvSpPr txBox="1"/>
          <p:nvPr/>
        </p:nvSpPr>
        <p:spPr>
          <a:xfrm>
            <a:off x="5901938" y="4009318"/>
            <a:ext cx="1185133" cy="369332"/>
          </a:xfrm>
          <a:prstGeom prst="rect">
            <a:avLst/>
          </a:prstGeom>
          <a:noFill/>
        </p:spPr>
        <p:txBody>
          <a:bodyPr wrap="none" rtlCol="0">
            <a:spAutoFit/>
          </a:bodyPr>
          <a:lstStyle/>
          <a:p>
            <a:r>
              <a:rPr lang="it-IT" dirty="0"/>
              <a:t>Valore 272</a:t>
            </a:r>
          </a:p>
        </p:txBody>
      </p:sp>
      <p:sp>
        <p:nvSpPr>
          <p:cNvPr id="16" name="Freccia in giù 15">
            <a:extLst>
              <a:ext uri="{FF2B5EF4-FFF2-40B4-BE49-F238E27FC236}">
                <a16:creationId xmlns:a16="http://schemas.microsoft.com/office/drawing/2014/main" id="{649DA984-8C66-460F-8F55-4DE970F67CE3}"/>
              </a:ext>
            </a:extLst>
          </p:cNvPr>
          <p:cNvSpPr/>
          <p:nvPr/>
        </p:nvSpPr>
        <p:spPr>
          <a:xfrm rot="20049229" flipV="1">
            <a:off x="5893279" y="2993884"/>
            <a:ext cx="96834" cy="117192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4BDF46FA-5154-4E4E-A34C-D5968F8CCAB5}"/>
              </a:ext>
            </a:extLst>
          </p:cNvPr>
          <p:cNvSpPr txBox="1"/>
          <p:nvPr/>
        </p:nvSpPr>
        <p:spPr>
          <a:xfrm>
            <a:off x="405948" y="4419808"/>
            <a:ext cx="6710620" cy="646331"/>
          </a:xfrm>
          <a:prstGeom prst="rect">
            <a:avLst/>
          </a:prstGeom>
          <a:solidFill>
            <a:schemeClr val="accent4">
              <a:lumMod val="20000"/>
              <a:lumOff val="80000"/>
            </a:schemeClr>
          </a:solidFill>
        </p:spPr>
        <p:txBody>
          <a:bodyPr wrap="none" rtlCol="0">
            <a:spAutoFit/>
          </a:bodyPr>
          <a:lstStyle/>
          <a:p>
            <a:r>
              <a:rPr lang="it-IT" b="1" dirty="0"/>
              <a:t>Numeratore</a:t>
            </a:r>
            <a:r>
              <a:rPr lang="it-IT" dirty="0"/>
              <a:t>: popolazione residente di zona di età &gt; 65 anni   (13.876)</a:t>
            </a:r>
          </a:p>
          <a:p>
            <a:r>
              <a:rPr lang="it-IT" b="1" dirty="0"/>
              <a:t>Denominatore</a:t>
            </a:r>
            <a:r>
              <a:rPr lang="it-IT" dirty="0"/>
              <a:t>: popolazione residente di zona                           (37.756)</a:t>
            </a:r>
          </a:p>
        </p:txBody>
      </p:sp>
      <p:pic>
        <p:nvPicPr>
          <p:cNvPr id="25" name="Immagine 24">
            <a:extLst>
              <a:ext uri="{FF2B5EF4-FFF2-40B4-BE49-F238E27FC236}">
                <a16:creationId xmlns:a16="http://schemas.microsoft.com/office/drawing/2014/main" id="{E94C773C-46E5-4EAE-BBD6-D7FDA10D9545}"/>
              </a:ext>
            </a:extLst>
          </p:cNvPr>
          <p:cNvPicPr>
            <a:picLocks noChangeAspect="1"/>
          </p:cNvPicPr>
          <p:nvPr/>
        </p:nvPicPr>
        <p:blipFill>
          <a:blip r:embed="rId7"/>
          <a:stretch>
            <a:fillRect/>
          </a:stretch>
        </p:blipFill>
        <p:spPr>
          <a:xfrm>
            <a:off x="7401825" y="3980808"/>
            <a:ext cx="1099916" cy="795684"/>
          </a:xfrm>
          <a:prstGeom prst="rect">
            <a:avLst/>
          </a:prstGeom>
        </p:spPr>
      </p:pic>
      <p:sp>
        <p:nvSpPr>
          <p:cNvPr id="26" name="CasellaDiTesto 25">
            <a:extLst>
              <a:ext uri="{FF2B5EF4-FFF2-40B4-BE49-F238E27FC236}">
                <a16:creationId xmlns:a16="http://schemas.microsoft.com/office/drawing/2014/main" id="{7631FF19-9213-46D4-9FA3-9BC1CFC67E33}"/>
              </a:ext>
            </a:extLst>
          </p:cNvPr>
          <p:cNvSpPr txBox="1"/>
          <p:nvPr/>
        </p:nvSpPr>
        <p:spPr>
          <a:xfrm>
            <a:off x="7966017" y="4770500"/>
            <a:ext cx="535724" cy="369332"/>
          </a:xfrm>
          <a:prstGeom prst="rect">
            <a:avLst/>
          </a:prstGeom>
          <a:noFill/>
        </p:spPr>
        <p:txBody>
          <a:bodyPr wrap="none" rtlCol="0">
            <a:spAutoFit/>
          </a:bodyPr>
          <a:lstStyle/>
          <a:p>
            <a:r>
              <a:rPr lang="it-IT" b="1" dirty="0"/>
              <a:t>313</a:t>
            </a:r>
          </a:p>
        </p:txBody>
      </p:sp>
      <p:sp>
        <p:nvSpPr>
          <p:cNvPr id="27" name="CasellaDiTesto 26">
            <a:extLst>
              <a:ext uri="{FF2B5EF4-FFF2-40B4-BE49-F238E27FC236}">
                <a16:creationId xmlns:a16="http://schemas.microsoft.com/office/drawing/2014/main" id="{F6DC6655-4B31-46A3-81DB-2E2A55E8ED53}"/>
              </a:ext>
            </a:extLst>
          </p:cNvPr>
          <p:cNvSpPr txBox="1"/>
          <p:nvPr/>
        </p:nvSpPr>
        <p:spPr>
          <a:xfrm>
            <a:off x="7398664" y="4776492"/>
            <a:ext cx="535724" cy="369332"/>
          </a:xfrm>
          <a:prstGeom prst="rect">
            <a:avLst/>
          </a:prstGeom>
          <a:noFill/>
        </p:spPr>
        <p:txBody>
          <a:bodyPr wrap="none" rtlCol="0">
            <a:spAutoFit/>
          </a:bodyPr>
          <a:lstStyle/>
          <a:p>
            <a:r>
              <a:rPr lang="it-IT" b="1" dirty="0"/>
              <a:t>232</a:t>
            </a:r>
          </a:p>
        </p:txBody>
      </p:sp>
      <p:cxnSp>
        <p:nvCxnSpPr>
          <p:cNvPr id="29" name="Connettore diritto 28">
            <a:extLst>
              <a:ext uri="{FF2B5EF4-FFF2-40B4-BE49-F238E27FC236}">
                <a16:creationId xmlns:a16="http://schemas.microsoft.com/office/drawing/2014/main" id="{F8DA5629-1988-40E8-91E6-50A5EA5D8806}"/>
              </a:ext>
            </a:extLst>
          </p:cNvPr>
          <p:cNvCxnSpPr>
            <a:cxnSpLocks/>
          </p:cNvCxnSpPr>
          <p:nvPr/>
        </p:nvCxnSpPr>
        <p:spPr>
          <a:xfrm flipH="1">
            <a:off x="5211097" y="3205317"/>
            <a:ext cx="431571" cy="26962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Freccia in giù 31">
            <a:extLst>
              <a:ext uri="{FF2B5EF4-FFF2-40B4-BE49-F238E27FC236}">
                <a16:creationId xmlns:a16="http://schemas.microsoft.com/office/drawing/2014/main" id="{5E060827-22E1-4DE3-9998-4092C37C967D}"/>
              </a:ext>
            </a:extLst>
          </p:cNvPr>
          <p:cNvSpPr/>
          <p:nvPr/>
        </p:nvSpPr>
        <p:spPr>
          <a:xfrm>
            <a:off x="4680775" y="869944"/>
            <a:ext cx="137032" cy="56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CasellaDiTesto 32">
            <a:extLst>
              <a:ext uri="{FF2B5EF4-FFF2-40B4-BE49-F238E27FC236}">
                <a16:creationId xmlns:a16="http://schemas.microsoft.com/office/drawing/2014/main" id="{4B79AADD-26F2-4B0B-AF0C-EFF9A44B11B5}"/>
              </a:ext>
            </a:extLst>
          </p:cNvPr>
          <p:cNvSpPr txBox="1"/>
          <p:nvPr/>
        </p:nvSpPr>
        <p:spPr>
          <a:xfrm>
            <a:off x="4434131" y="539527"/>
            <a:ext cx="713272" cy="369332"/>
          </a:xfrm>
          <a:prstGeom prst="rect">
            <a:avLst/>
          </a:prstGeom>
          <a:noFill/>
        </p:spPr>
        <p:txBody>
          <a:bodyPr wrap="none" rtlCol="0">
            <a:spAutoFit/>
          </a:bodyPr>
          <a:lstStyle/>
          <a:p>
            <a:r>
              <a:rPr lang="it-IT" dirty="0"/>
              <a:t>ATNO</a:t>
            </a:r>
          </a:p>
        </p:txBody>
      </p:sp>
    </p:spTree>
    <p:extLst>
      <p:ext uri="{BB962C8B-B14F-4D97-AF65-F5344CB8AC3E}">
        <p14:creationId xmlns:p14="http://schemas.microsoft.com/office/powerpoint/2010/main" val="3412834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pic>
        <p:nvPicPr>
          <p:cNvPr id="5" name="Immagine 4">
            <a:extLst>
              <a:ext uri="{FF2B5EF4-FFF2-40B4-BE49-F238E27FC236}">
                <a16:creationId xmlns:a16="http://schemas.microsoft.com/office/drawing/2014/main" id="{4749497A-59C4-4A56-B6B7-9E665092E427}"/>
              </a:ext>
            </a:extLst>
          </p:cNvPr>
          <p:cNvPicPr>
            <a:picLocks noChangeAspect="1"/>
          </p:cNvPicPr>
          <p:nvPr/>
        </p:nvPicPr>
        <p:blipFill>
          <a:blip r:embed="rId3"/>
          <a:stretch>
            <a:fillRect/>
          </a:stretch>
        </p:blipFill>
        <p:spPr>
          <a:xfrm>
            <a:off x="7662010" y="4281277"/>
            <a:ext cx="3910768" cy="2438611"/>
          </a:xfrm>
          <a:prstGeom prst="rect">
            <a:avLst/>
          </a:prstGeom>
        </p:spPr>
      </p:pic>
      <p:pic>
        <p:nvPicPr>
          <p:cNvPr id="12" name="Immagine 11">
            <a:extLst>
              <a:ext uri="{FF2B5EF4-FFF2-40B4-BE49-F238E27FC236}">
                <a16:creationId xmlns:a16="http://schemas.microsoft.com/office/drawing/2014/main" id="{A2B6BDE4-9A03-41A8-91F7-127B457E7757}"/>
              </a:ext>
            </a:extLst>
          </p:cNvPr>
          <p:cNvPicPr>
            <a:picLocks noChangeAspect="1"/>
          </p:cNvPicPr>
          <p:nvPr/>
        </p:nvPicPr>
        <p:blipFill>
          <a:blip r:embed="rId4"/>
          <a:stretch>
            <a:fillRect/>
          </a:stretch>
        </p:blipFill>
        <p:spPr>
          <a:xfrm>
            <a:off x="1167969" y="2852395"/>
            <a:ext cx="542925" cy="409575"/>
          </a:xfrm>
          <a:prstGeom prst="rect">
            <a:avLst/>
          </a:prstGeom>
        </p:spPr>
      </p:pic>
      <p:sp>
        <p:nvSpPr>
          <p:cNvPr id="9" name="Rettangolo 8">
            <a:extLst>
              <a:ext uri="{FF2B5EF4-FFF2-40B4-BE49-F238E27FC236}">
                <a16:creationId xmlns:a16="http://schemas.microsoft.com/office/drawing/2014/main" id="{05F2B434-6798-4339-BA9E-4DA9097CBB1D}"/>
              </a:ext>
            </a:extLst>
          </p:cNvPr>
          <p:cNvSpPr/>
          <p:nvPr/>
        </p:nvSpPr>
        <p:spPr>
          <a:xfrm>
            <a:off x="4448102" y="0"/>
            <a:ext cx="2982483" cy="553998"/>
          </a:xfrm>
          <a:prstGeom prst="rect">
            <a:avLst/>
          </a:prstGeom>
        </p:spPr>
        <p:txBody>
          <a:bodyPr wrap="none">
            <a:spAutoFit/>
          </a:bodyPr>
          <a:lstStyle/>
          <a:p>
            <a:r>
              <a:rPr lang="it-IT" sz="3000" b="1" dirty="0">
                <a:solidFill>
                  <a:schemeClr val="accent1">
                    <a:lumMod val="75000"/>
                  </a:schemeClr>
                </a:solidFill>
              </a:rPr>
              <a:t>SALUTE MENTALE</a:t>
            </a:r>
          </a:p>
        </p:txBody>
      </p:sp>
      <p:pic>
        <p:nvPicPr>
          <p:cNvPr id="13" name="Immagine 12">
            <a:extLst>
              <a:ext uri="{FF2B5EF4-FFF2-40B4-BE49-F238E27FC236}">
                <a16:creationId xmlns:a16="http://schemas.microsoft.com/office/drawing/2014/main" id="{568C2EFA-1C48-46BC-8ED4-1B93C2A718E4}"/>
              </a:ext>
            </a:extLst>
          </p:cNvPr>
          <p:cNvPicPr>
            <a:picLocks noChangeAspect="1"/>
          </p:cNvPicPr>
          <p:nvPr/>
        </p:nvPicPr>
        <p:blipFill>
          <a:blip r:embed="rId5"/>
          <a:stretch>
            <a:fillRect/>
          </a:stretch>
        </p:blipFill>
        <p:spPr>
          <a:xfrm>
            <a:off x="1710894" y="1131383"/>
            <a:ext cx="9972733" cy="2432374"/>
          </a:xfrm>
          <a:prstGeom prst="rect">
            <a:avLst/>
          </a:prstGeom>
        </p:spPr>
      </p:pic>
      <p:sp>
        <p:nvSpPr>
          <p:cNvPr id="14" name="Rettangolo 13">
            <a:extLst>
              <a:ext uri="{FF2B5EF4-FFF2-40B4-BE49-F238E27FC236}">
                <a16:creationId xmlns:a16="http://schemas.microsoft.com/office/drawing/2014/main" id="{36D8ADB6-B00F-442A-8F95-695237957C3C}"/>
              </a:ext>
            </a:extLst>
          </p:cNvPr>
          <p:cNvSpPr/>
          <p:nvPr/>
        </p:nvSpPr>
        <p:spPr>
          <a:xfrm>
            <a:off x="3727570" y="1311581"/>
            <a:ext cx="597160" cy="243237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AC139157-4327-4328-818B-8DF60E1FFBFC}"/>
              </a:ext>
            </a:extLst>
          </p:cNvPr>
          <p:cNvPicPr>
            <a:picLocks noChangeAspect="1"/>
          </p:cNvPicPr>
          <p:nvPr/>
        </p:nvPicPr>
        <p:blipFill>
          <a:blip r:embed="rId6"/>
          <a:stretch>
            <a:fillRect/>
          </a:stretch>
        </p:blipFill>
        <p:spPr>
          <a:xfrm>
            <a:off x="1187018" y="2288475"/>
            <a:ext cx="504825" cy="419100"/>
          </a:xfrm>
          <a:prstGeom prst="rect">
            <a:avLst/>
          </a:prstGeom>
        </p:spPr>
      </p:pic>
    </p:spTree>
    <p:extLst>
      <p:ext uri="{BB962C8B-B14F-4D97-AF65-F5344CB8AC3E}">
        <p14:creationId xmlns:p14="http://schemas.microsoft.com/office/powerpoint/2010/main" val="84621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1884867" y="92543"/>
            <a:ext cx="8337154" cy="430887"/>
          </a:xfrm>
          <a:prstGeom prst="rect">
            <a:avLst/>
          </a:prstGeom>
        </p:spPr>
        <p:txBody>
          <a:bodyPr wrap="none">
            <a:spAutoFit/>
          </a:bodyPr>
          <a:lstStyle/>
          <a:p>
            <a:r>
              <a:rPr lang="it-IT" sz="2200" b="1" dirty="0">
                <a:solidFill>
                  <a:schemeClr val="accent1">
                    <a:lumMod val="75000"/>
                  </a:schemeClr>
                </a:solidFill>
              </a:rPr>
              <a:t>PREVALENZA PAZIENTI IN CARICO AI SERVIZI PER LA SALUTE MENTALE</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13" name="Immagine 12">
            <a:extLst>
              <a:ext uri="{FF2B5EF4-FFF2-40B4-BE49-F238E27FC236}">
                <a16:creationId xmlns:a16="http://schemas.microsoft.com/office/drawing/2014/main" id="{E7181106-4E54-404E-BDC4-7FF135ADF0C2}"/>
              </a:ext>
            </a:extLst>
          </p:cNvPr>
          <p:cNvPicPr>
            <a:picLocks noChangeAspect="1"/>
          </p:cNvPicPr>
          <p:nvPr/>
        </p:nvPicPr>
        <p:blipFill>
          <a:blip r:embed="rId5"/>
          <a:stretch>
            <a:fillRect/>
          </a:stretch>
        </p:blipFill>
        <p:spPr>
          <a:xfrm>
            <a:off x="3728132" y="451514"/>
            <a:ext cx="3952875" cy="409575"/>
          </a:xfrm>
          <a:prstGeom prst="rect">
            <a:avLst/>
          </a:prstGeom>
        </p:spPr>
      </p:pic>
      <p:pic>
        <p:nvPicPr>
          <p:cNvPr id="2" name="Immagine 1">
            <a:extLst>
              <a:ext uri="{FF2B5EF4-FFF2-40B4-BE49-F238E27FC236}">
                <a16:creationId xmlns:a16="http://schemas.microsoft.com/office/drawing/2014/main" id="{730CDF1D-29EF-4C52-89E8-E62E86A2F1C7}"/>
              </a:ext>
            </a:extLst>
          </p:cNvPr>
          <p:cNvPicPr>
            <a:picLocks noChangeAspect="1"/>
          </p:cNvPicPr>
          <p:nvPr/>
        </p:nvPicPr>
        <p:blipFill>
          <a:blip r:embed="rId6"/>
          <a:stretch>
            <a:fillRect/>
          </a:stretch>
        </p:blipFill>
        <p:spPr>
          <a:xfrm>
            <a:off x="365022" y="2256451"/>
            <a:ext cx="5777935" cy="3744745"/>
          </a:xfrm>
          <a:prstGeom prst="rect">
            <a:avLst/>
          </a:prstGeom>
        </p:spPr>
      </p:pic>
      <p:pic>
        <p:nvPicPr>
          <p:cNvPr id="3" name="Immagine 2">
            <a:extLst>
              <a:ext uri="{FF2B5EF4-FFF2-40B4-BE49-F238E27FC236}">
                <a16:creationId xmlns:a16="http://schemas.microsoft.com/office/drawing/2014/main" id="{9FDDAED1-DBCE-41FC-B3DF-22B8D76286CC}"/>
              </a:ext>
            </a:extLst>
          </p:cNvPr>
          <p:cNvPicPr>
            <a:picLocks noChangeAspect="1"/>
          </p:cNvPicPr>
          <p:nvPr/>
        </p:nvPicPr>
        <p:blipFill>
          <a:blip r:embed="rId7"/>
          <a:stretch>
            <a:fillRect/>
          </a:stretch>
        </p:blipFill>
        <p:spPr>
          <a:xfrm>
            <a:off x="6257744" y="2298670"/>
            <a:ext cx="5614013" cy="3645614"/>
          </a:xfrm>
          <a:prstGeom prst="rect">
            <a:avLst/>
          </a:prstGeom>
        </p:spPr>
      </p:pic>
      <p:sp>
        <p:nvSpPr>
          <p:cNvPr id="14" name="Freccia in giù 13">
            <a:extLst>
              <a:ext uri="{FF2B5EF4-FFF2-40B4-BE49-F238E27FC236}">
                <a16:creationId xmlns:a16="http://schemas.microsoft.com/office/drawing/2014/main" id="{82DE35B9-87E0-4C29-BEE3-01530757F057}"/>
              </a:ext>
            </a:extLst>
          </p:cNvPr>
          <p:cNvSpPr/>
          <p:nvPr/>
        </p:nvSpPr>
        <p:spPr>
          <a:xfrm>
            <a:off x="10420350" y="2812589"/>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a:extLst>
              <a:ext uri="{FF2B5EF4-FFF2-40B4-BE49-F238E27FC236}">
                <a16:creationId xmlns:a16="http://schemas.microsoft.com/office/drawing/2014/main" id="{54261E87-34D5-4357-8051-5516C4ACAAE5}"/>
              </a:ext>
            </a:extLst>
          </p:cNvPr>
          <p:cNvSpPr/>
          <p:nvPr/>
        </p:nvSpPr>
        <p:spPr>
          <a:xfrm>
            <a:off x="4448175" y="3621145"/>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185D4B70-25D0-44D1-B68B-72CB22FFC2CC}"/>
              </a:ext>
            </a:extLst>
          </p:cNvPr>
          <p:cNvSpPr/>
          <p:nvPr/>
        </p:nvSpPr>
        <p:spPr>
          <a:xfrm>
            <a:off x="1481614" y="1969690"/>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ADULTI</a:t>
            </a:r>
          </a:p>
        </p:txBody>
      </p:sp>
      <p:sp>
        <p:nvSpPr>
          <p:cNvPr id="21" name="Rettangolo 20">
            <a:extLst>
              <a:ext uri="{FF2B5EF4-FFF2-40B4-BE49-F238E27FC236}">
                <a16:creationId xmlns:a16="http://schemas.microsoft.com/office/drawing/2014/main" id="{A8059500-B8AE-4C6A-BBA6-5EBD62F7A67F}"/>
              </a:ext>
            </a:extLst>
          </p:cNvPr>
          <p:cNvSpPr/>
          <p:nvPr/>
        </p:nvSpPr>
        <p:spPr>
          <a:xfrm>
            <a:off x="7681007" y="1887822"/>
            <a:ext cx="3143222" cy="307777"/>
          </a:xfrm>
          <a:prstGeom prst="rect">
            <a:avLst/>
          </a:prstGeom>
          <a:solidFill>
            <a:schemeClr val="accent4">
              <a:lumMod val="20000"/>
              <a:lumOff val="80000"/>
            </a:schemeClr>
          </a:solidFill>
          <a:ln>
            <a:solidFill>
              <a:schemeClr val="accent4"/>
            </a:solidFill>
          </a:ln>
        </p:spPr>
        <p:txBody>
          <a:bodyPr wrap="square">
            <a:spAutoFit/>
          </a:bodyPr>
          <a:lstStyle/>
          <a:p>
            <a:pPr algn="ctr"/>
            <a:r>
              <a:rPr lang="it-IT" sz="1400" b="1" dirty="0"/>
              <a:t>INFANZIA E ADOLESCENZA</a:t>
            </a:r>
          </a:p>
        </p:txBody>
      </p:sp>
      <p:sp>
        <p:nvSpPr>
          <p:cNvPr id="6" name="Rettangolo 5">
            <a:extLst>
              <a:ext uri="{FF2B5EF4-FFF2-40B4-BE49-F238E27FC236}">
                <a16:creationId xmlns:a16="http://schemas.microsoft.com/office/drawing/2014/main" id="{F0759D3D-6F1E-4627-BCEF-63F76781D1A4}"/>
              </a:ext>
            </a:extLst>
          </p:cNvPr>
          <p:cNvSpPr/>
          <p:nvPr/>
        </p:nvSpPr>
        <p:spPr>
          <a:xfrm>
            <a:off x="962026" y="1143624"/>
            <a:ext cx="9982200" cy="369332"/>
          </a:xfrm>
          <a:prstGeom prst="rect">
            <a:avLst/>
          </a:prstGeom>
        </p:spPr>
        <p:txBody>
          <a:bodyPr wrap="square">
            <a:spAutoFit/>
          </a:bodyPr>
          <a:lstStyle/>
          <a:p>
            <a:r>
              <a:rPr lang="it-IT" dirty="0"/>
              <a:t>Numero di residenti con almeno 4 prestazioni erogate dai servizi di salute mentale territoriale nell’anno</a:t>
            </a:r>
          </a:p>
        </p:txBody>
      </p:sp>
    </p:spTree>
    <p:extLst>
      <p:ext uri="{BB962C8B-B14F-4D97-AF65-F5344CB8AC3E}">
        <p14:creationId xmlns:p14="http://schemas.microsoft.com/office/powerpoint/2010/main" val="2485214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3416211" y="0"/>
            <a:ext cx="5765296" cy="523220"/>
          </a:xfrm>
          <a:prstGeom prst="rect">
            <a:avLst/>
          </a:prstGeom>
        </p:spPr>
        <p:txBody>
          <a:bodyPr wrap="none">
            <a:spAutoFit/>
          </a:bodyPr>
          <a:lstStyle/>
          <a:p>
            <a:r>
              <a:rPr lang="it-IT" sz="2800" b="1" dirty="0">
                <a:solidFill>
                  <a:schemeClr val="accent1">
                    <a:lumMod val="75000"/>
                  </a:schemeClr>
                </a:solidFill>
              </a:rPr>
              <a:t>PREVALENZA USO DI ANTIDEPRESSIVI</a:t>
            </a:r>
          </a:p>
        </p:txBody>
      </p:sp>
      <p:pic>
        <p:nvPicPr>
          <p:cNvPr id="3" name="Immagine 2">
            <a:extLst>
              <a:ext uri="{FF2B5EF4-FFF2-40B4-BE49-F238E27FC236}">
                <a16:creationId xmlns:a16="http://schemas.microsoft.com/office/drawing/2014/main" id="{CB24A43F-72EE-4E7C-A401-B305CC99A676}"/>
              </a:ext>
            </a:extLst>
          </p:cNvPr>
          <p:cNvPicPr>
            <a:picLocks noChangeAspect="1"/>
          </p:cNvPicPr>
          <p:nvPr/>
        </p:nvPicPr>
        <p:blipFill>
          <a:blip r:embed="rId4"/>
          <a:stretch>
            <a:fillRect/>
          </a:stretch>
        </p:blipFill>
        <p:spPr>
          <a:xfrm>
            <a:off x="6270769" y="944921"/>
            <a:ext cx="5936517" cy="1495694"/>
          </a:xfrm>
          <a:prstGeom prst="rect">
            <a:avLst/>
          </a:prstGeom>
        </p:spPr>
      </p:pic>
      <p:pic>
        <p:nvPicPr>
          <p:cNvPr id="6" name="Immagine 5">
            <a:extLst>
              <a:ext uri="{FF2B5EF4-FFF2-40B4-BE49-F238E27FC236}">
                <a16:creationId xmlns:a16="http://schemas.microsoft.com/office/drawing/2014/main" id="{3BBED576-F371-45F5-BA72-30A3945446B9}"/>
              </a:ext>
            </a:extLst>
          </p:cNvPr>
          <p:cNvPicPr>
            <a:picLocks noChangeAspect="1"/>
          </p:cNvPicPr>
          <p:nvPr/>
        </p:nvPicPr>
        <p:blipFill>
          <a:blip r:embed="rId5"/>
          <a:stretch>
            <a:fillRect/>
          </a:stretch>
        </p:blipFill>
        <p:spPr>
          <a:xfrm>
            <a:off x="156719" y="854452"/>
            <a:ext cx="5764513" cy="1562397"/>
          </a:xfrm>
          <a:prstGeom prst="rect">
            <a:avLst/>
          </a:prstGeom>
        </p:spPr>
      </p:pic>
      <p:pic>
        <p:nvPicPr>
          <p:cNvPr id="10" name="Immagine 9">
            <a:extLst>
              <a:ext uri="{FF2B5EF4-FFF2-40B4-BE49-F238E27FC236}">
                <a16:creationId xmlns:a16="http://schemas.microsoft.com/office/drawing/2014/main" id="{F4CB84B8-F144-4BA0-8DB0-29F1C84C88C5}"/>
              </a:ext>
            </a:extLst>
          </p:cNvPr>
          <p:cNvPicPr>
            <a:picLocks noChangeAspect="1"/>
          </p:cNvPicPr>
          <p:nvPr/>
        </p:nvPicPr>
        <p:blipFill>
          <a:blip r:embed="rId6"/>
          <a:stretch>
            <a:fillRect/>
          </a:stretch>
        </p:blipFill>
        <p:spPr>
          <a:xfrm>
            <a:off x="942760" y="2762166"/>
            <a:ext cx="9956943" cy="4095834"/>
          </a:xfrm>
          <a:prstGeom prst="rect">
            <a:avLst/>
          </a:prstGeom>
        </p:spPr>
      </p:pic>
      <p:pic>
        <p:nvPicPr>
          <p:cNvPr id="16" name="Immagine 15">
            <a:extLst>
              <a:ext uri="{FF2B5EF4-FFF2-40B4-BE49-F238E27FC236}">
                <a16:creationId xmlns:a16="http://schemas.microsoft.com/office/drawing/2014/main" id="{AA58B45E-FD16-4C0D-884D-0799CF6105F7}"/>
              </a:ext>
            </a:extLst>
          </p:cNvPr>
          <p:cNvPicPr>
            <a:picLocks noChangeAspect="1"/>
          </p:cNvPicPr>
          <p:nvPr/>
        </p:nvPicPr>
        <p:blipFill>
          <a:blip r:embed="rId7"/>
          <a:stretch>
            <a:fillRect/>
          </a:stretch>
        </p:blipFill>
        <p:spPr>
          <a:xfrm>
            <a:off x="0" y="5944284"/>
            <a:ext cx="1543665" cy="896796"/>
          </a:xfrm>
          <a:prstGeom prst="rect">
            <a:avLst/>
          </a:prstGeom>
        </p:spPr>
      </p:pic>
      <p:sp>
        <p:nvSpPr>
          <p:cNvPr id="17" name="Freccia in giù 16">
            <a:extLst>
              <a:ext uri="{FF2B5EF4-FFF2-40B4-BE49-F238E27FC236}">
                <a16:creationId xmlns:a16="http://schemas.microsoft.com/office/drawing/2014/main" id="{10FCBF88-2D8A-419D-A3C9-1B7B788C22CB}"/>
              </a:ext>
            </a:extLst>
          </p:cNvPr>
          <p:cNvSpPr/>
          <p:nvPr/>
        </p:nvSpPr>
        <p:spPr>
          <a:xfrm>
            <a:off x="4732470" y="3275491"/>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1A8CB803-4252-4628-A715-6327326359CC}"/>
              </a:ext>
            </a:extLst>
          </p:cNvPr>
          <p:cNvSpPr/>
          <p:nvPr/>
        </p:nvSpPr>
        <p:spPr>
          <a:xfrm>
            <a:off x="54077" y="2526162"/>
            <a:ext cx="1844777" cy="73817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Valori maggiori per le femmine</a:t>
            </a:r>
          </a:p>
        </p:txBody>
      </p:sp>
    </p:spTree>
    <p:extLst>
      <p:ext uri="{BB962C8B-B14F-4D97-AF65-F5344CB8AC3E}">
        <p14:creationId xmlns:p14="http://schemas.microsoft.com/office/powerpoint/2010/main" val="3885867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8" name="Rettangolo 7">
            <a:extLst>
              <a:ext uri="{FF2B5EF4-FFF2-40B4-BE49-F238E27FC236}">
                <a16:creationId xmlns:a16="http://schemas.microsoft.com/office/drawing/2014/main" id="{E792A0A9-77AD-4B71-B4EB-AE773F1A7976}"/>
              </a:ext>
            </a:extLst>
          </p:cNvPr>
          <p:cNvSpPr/>
          <p:nvPr/>
        </p:nvSpPr>
        <p:spPr>
          <a:xfrm>
            <a:off x="4105202" y="-9583"/>
            <a:ext cx="3556808" cy="553998"/>
          </a:xfrm>
          <a:prstGeom prst="rect">
            <a:avLst/>
          </a:prstGeom>
        </p:spPr>
        <p:txBody>
          <a:bodyPr wrap="none">
            <a:spAutoFit/>
          </a:bodyPr>
          <a:lstStyle/>
          <a:p>
            <a:r>
              <a:rPr lang="it-IT" sz="3000" b="1" dirty="0">
                <a:solidFill>
                  <a:schemeClr val="accent1">
                    <a:lumMod val="75000"/>
                  </a:schemeClr>
                </a:solidFill>
              </a:rPr>
              <a:t>MATERNO INFANTILE</a:t>
            </a:r>
          </a:p>
        </p:txBody>
      </p:sp>
      <p:pic>
        <p:nvPicPr>
          <p:cNvPr id="5" name="Immagine 4">
            <a:extLst>
              <a:ext uri="{FF2B5EF4-FFF2-40B4-BE49-F238E27FC236}">
                <a16:creationId xmlns:a16="http://schemas.microsoft.com/office/drawing/2014/main" id="{6215F753-B4A1-43D1-9546-26ECEAE83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911" y="1618926"/>
            <a:ext cx="4513390" cy="4553273"/>
          </a:xfrm>
          <a:prstGeom prst="rect">
            <a:avLst/>
          </a:prstGeom>
        </p:spPr>
      </p:pic>
    </p:spTree>
    <p:extLst>
      <p:ext uri="{BB962C8B-B14F-4D97-AF65-F5344CB8AC3E}">
        <p14:creationId xmlns:p14="http://schemas.microsoft.com/office/powerpoint/2010/main" val="3798299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105202" y="-9583"/>
            <a:ext cx="3556808" cy="553998"/>
          </a:xfrm>
          <a:prstGeom prst="rect">
            <a:avLst/>
          </a:prstGeom>
        </p:spPr>
        <p:txBody>
          <a:bodyPr wrap="none">
            <a:spAutoFit/>
          </a:bodyPr>
          <a:lstStyle/>
          <a:p>
            <a:r>
              <a:rPr lang="it-IT" sz="3000" b="1" dirty="0">
                <a:solidFill>
                  <a:schemeClr val="accent1">
                    <a:lumMod val="75000"/>
                  </a:schemeClr>
                </a:solidFill>
              </a:rPr>
              <a:t>MATERNO INFANTILE</a:t>
            </a:r>
          </a:p>
        </p:txBody>
      </p:sp>
      <p:pic>
        <p:nvPicPr>
          <p:cNvPr id="4" name="Immagine 3">
            <a:extLst>
              <a:ext uri="{FF2B5EF4-FFF2-40B4-BE49-F238E27FC236}">
                <a16:creationId xmlns:a16="http://schemas.microsoft.com/office/drawing/2014/main" id="{81A30FE1-E142-4AC2-92EC-1A91819AA4D8}"/>
              </a:ext>
            </a:extLst>
          </p:cNvPr>
          <p:cNvPicPr>
            <a:picLocks noChangeAspect="1"/>
          </p:cNvPicPr>
          <p:nvPr/>
        </p:nvPicPr>
        <p:blipFill>
          <a:blip r:embed="rId3"/>
          <a:stretch>
            <a:fillRect/>
          </a:stretch>
        </p:blipFill>
        <p:spPr>
          <a:xfrm>
            <a:off x="987109" y="1085744"/>
            <a:ext cx="10217782" cy="2438611"/>
          </a:xfrm>
          <a:prstGeom prst="rect">
            <a:avLst/>
          </a:prstGeom>
        </p:spPr>
      </p:pic>
      <p:pic>
        <p:nvPicPr>
          <p:cNvPr id="5" name="Immagine 4">
            <a:extLst>
              <a:ext uri="{FF2B5EF4-FFF2-40B4-BE49-F238E27FC236}">
                <a16:creationId xmlns:a16="http://schemas.microsoft.com/office/drawing/2014/main" id="{4749497A-59C4-4A56-B6B7-9E665092E427}"/>
              </a:ext>
            </a:extLst>
          </p:cNvPr>
          <p:cNvPicPr>
            <a:picLocks noChangeAspect="1"/>
          </p:cNvPicPr>
          <p:nvPr/>
        </p:nvPicPr>
        <p:blipFill>
          <a:blip r:embed="rId4"/>
          <a:stretch>
            <a:fillRect/>
          </a:stretch>
        </p:blipFill>
        <p:spPr>
          <a:xfrm>
            <a:off x="7662010" y="4281277"/>
            <a:ext cx="3910768" cy="2438611"/>
          </a:xfrm>
          <a:prstGeom prst="rect">
            <a:avLst/>
          </a:prstGeom>
        </p:spPr>
      </p:pic>
      <p:pic>
        <p:nvPicPr>
          <p:cNvPr id="8" name="Immagine 7">
            <a:extLst>
              <a:ext uri="{FF2B5EF4-FFF2-40B4-BE49-F238E27FC236}">
                <a16:creationId xmlns:a16="http://schemas.microsoft.com/office/drawing/2014/main" id="{5F8C7218-06A1-4D50-AC59-B5D46619FEF6}"/>
              </a:ext>
            </a:extLst>
          </p:cNvPr>
          <p:cNvPicPr>
            <a:picLocks noChangeAspect="1"/>
          </p:cNvPicPr>
          <p:nvPr/>
        </p:nvPicPr>
        <p:blipFill>
          <a:blip r:embed="rId5"/>
          <a:stretch>
            <a:fillRect/>
          </a:stretch>
        </p:blipFill>
        <p:spPr>
          <a:xfrm>
            <a:off x="444184" y="2237090"/>
            <a:ext cx="542925" cy="409575"/>
          </a:xfrm>
          <a:prstGeom prst="rect">
            <a:avLst/>
          </a:prstGeom>
        </p:spPr>
      </p:pic>
      <p:pic>
        <p:nvPicPr>
          <p:cNvPr id="9" name="Immagine 8">
            <a:extLst>
              <a:ext uri="{FF2B5EF4-FFF2-40B4-BE49-F238E27FC236}">
                <a16:creationId xmlns:a16="http://schemas.microsoft.com/office/drawing/2014/main" id="{5F9B5E6D-974A-4560-878B-301B51470D0F}"/>
              </a:ext>
            </a:extLst>
          </p:cNvPr>
          <p:cNvPicPr>
            <a:picLocks noChangeAspect="1"/>
          </p:cNvPicPr>
          <p:nvPr/>
        </p:nvPicPr>
        <p:blipFill>
          <a:blip r:embed="rId5"/>
          <a:stretch>
            <a:fillRect/>
          </a:stretch>
        </p:blipFill>
        <p:spPr>
          <a:xfrm>
            <a:off x="444184" y="2707982"/>
            <a:ext cx="542925" cy="409575"/>
          </a:xfrm>
          <a:prstGeom prst="rect">
            <a:avLst/>
          </a:prstGeom>
        </p:spPr>
      </p:pic>
    </p:spTree>
    <p:extLst>
      <p:ext uri="{BB962C8B-B14F-4D97-AF65-F5344CB8AC3E}">
        <p14:creationId xmlns:p14="http://schemas.microsoft.com/office/powerpoint/2010/main" val="3027501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3186396" y="0"/>
            <a:ext cx="5110566" cy="523220"/>
          </a:xfrm>
          <a:prstGeom prst="rect">
            <a:avLst/>
          </a:prstGeom>
        </p:spPr>
        <p:txBody>
          <a:bodyPr wrap="none">
            <a:spAutoFit/>
          </a:bodyPr>
          <a:lstStyle/>
          <a:p>
            <a:r>
              <a:rPr lang="it-IT" sz="2800" b="1" dirty="0">
                <a:solidFill>
                  <a:schemeClr val="accent1">
                    <a:lumMod val="75000"/>
                  </a:schemeClr>
                </a:solidFill>
              </a:rPr>
              <a:t>TASSO DI MORTALITA’ INFANTILE</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15DF7391-770A-4D19-85AE-D2C330C130DE}"/>
              </a:ext>
            </a:extLst>
          </p:cNvPr>
          <p:cNvPicPr>
            <a:picLocks noChangeAspect="1"/>
          </p:cNvPicPr>
          <p:nvPr/>
        </p:nvPicPr>
        <p:blipFill>
          <a:blip r:embed="rId5"/>
          <a:stretch>
            <a:fillRect/>
          </a:stretch>
        </p:blipFill>
        <p:spPr>
          <a:xfrm>
            <a:off x="7082933" y="1323975"/>
            <a:ext cx="5010744" cy="1252686"/>
          </a:xfrm>
          <a:prstGeom prst="rect">
            <a:avLst/>
          </a:prstGeom>
        </p:spPr>
      </p:pic>
      <p:pic>
        <p:nvPicPr>
          <p:cNvPr id="3" name="Immagine 2">
            <a:extLst>
              <a:ext uri="{FF2B5EF4-FFF2-40B4-BE49-F238E27FC236}">
                <a16:creationId xmlns:a16="http://schemas.microsoft.com/office/drawing/2014/main" id="{3AA89EBA-4442-4D82-A2E2-599C4B81135C}"/>
              </a:ext>
            </a:extLst>
          </p:cNvPr>
          <p:cNvPicPr>
            <a:picLocks noChangeAspect="1"/>
          </p:cNvPicPr>
          <p:nvPr/>
        </p:nvPicPr>
        <p:blipFill>
          <a:blip r:embed="rId6"/>
          <a:stretch>
            <a:fillRect/>
          </a:stretch>
        </p:blipFill>
        <p:spPr>
          <a:xfrm>
            <a:off x="1543665" y="2867026"/>
            <a:ext cx="9987983" cy="3949202"/>
          </a:xfrm>
          <a:prstGeom prst="rect">
            <a:avLst/>
          </a:prstGeom>
        </p:spPr>
      </p:pic>
      <p:sp>
        <p:nvSpPr>
          <p:cNvPr id="12" name="Freccia in giù 11">
            <a:extLst>
              <a:ext uri="{FF2B5EF4-FFF2-40B4-BE49-F238E27FC236}">
                <a16:creationId xmlns:a16="http://schemas.microsoft.com/office/drawing/2014/main" id="{12F1C020-3572-4076-BB83-6038042B7FD1}"/>
              </a:ext>
            </a:extLst>
          </p:cNvPr>
          <p:cNvSpPr/>
          <p:nvPr/>
        </p:nvSpPr>
        <p:spPr>
          <a:xfrm>
            <a:off x="4893154" y="3963084"/>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0F345AA5-4C72-4F5E-BE87-A479928287B4}"/>
              </a:ext>
            </a:extLst>
          </p:cNvPr>
          <p:cNvPicPr>
            <a:picLocks noChangeAspect="1"/>
          </p:cNvPicPr>
          <p:nvPr/>
        </p:nvPicPr>
        <p:blipFill>
          <a:blip r:embed="rId7"/>
          <a:stretch>
            <a:fillRect/>
          </a:stretch>
        </p:blipFill>
        <p:spPr>
          <a:xfrm>
            <a:off x="296658" y="752475"/>
            <a:ext cx="6090313" cy="1943100"/>
          </a:xfrm>
          <a:prstGeom prst="rect">
            <a:avLst/>
          </a:prstGeom>
        </p:spPr>
      </p:pic>
    </p:spTree>
    <p:extLst>
      <p:ext uri="{BB962C8B-B14F-4D97-AF65-F5344CB8AC3E}">
        <p14:creationId xmlns:p14="http://schemas.microsoft.com/office/powerpoint/2010/main" val="1660746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2206536" y="0"/>
            <a:ext cx="8214043" cy="523220"/>
          </a:xfrm>
          <a:prstGeom prst="rect">
            <a:avLst/>
          </a:prstGeom>
        </p:spPr>
        <p:txBody>
          <a:bodyPr wrap="none">
            <a:spAutoFit/>
          </a:bodyPr>
          <a:lstStyle/>
          <a:p>
            <a:r>
              <a:rPr lang="it-IT" sz="2800" b="1" dirty="0">
                <a:solidFill>
                  <a:schemeClr val="accent1">
                    <a:lumMod val="75000"/>
                  </a:schemeClr>
                </a:solidFill>
              </a:rPr>
              <a:t>PERCENTUALE DI NATI VIVI GRAVEMENTE SOTTOPESO</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7" name="Immagine 6">
            <a:extLst>
              <a:ext uri="{FF2B5EF4-FFF2-40B4-BE49-F238E27FC236}">
                <a16:creationId xmlns:a16="http://schemas.microsoft.com/office/drawing/2014/main" id="{10F043EE-F417-40BA-B70C-7F12C804C902}"/>
              </a:ext>
            </a:extLst>
          </p:cNvPr>
          <p:cNvPicPr>
            <a:picLocks noChangeAspect="1"/>
          </p:cNvPicPr>
          <p:nvPr/>
        </p:nvPicPr>
        <p:blipFill>
          <a:blip r:embed="rId5"/>
          <a:stretch>
            <a:fillRect/>
          </a:stretch>
        </p:blipFill>
        <p:spPr>
          <a:xfrm>
            <a:off x="6762750" y="1553823"/>
            <a:ext cx="5178527" cy="1246527"/>
          </a:xfrm>
          <a:prstGeom prst="rect">
            <a:avLst/>
          </a:prstGeom>
        </p:spPr>
      </p:pic>
      <p:pic>
        <p:nvPicPr>
          <p:cNvPr id="8" name="Immagine 7">
            <a:extLst>
              <a:ext uri="{FF2B5EF4-FFF2-40B4-BE49-F238E27FC236}">
                <a16:creationId xmlns:a16="http://schemas.microsoft.com/office/drawing/2014/main" id="{C08A9220-F72F-4B87-A2F0-B491A2372231}"/>
              </a:ext>
            </a:extLst>
          </p:cNvPr>
          <p:cNvPicPr>
            <a:picLocks noChangeAspect="1"/>
          </p:cNvPicPr>
          <p:nvPr/>
        </p:nvPicPr>
        <p:blipFill>
          <a:blip r:embed="rId6"/>
          <a:stretch>
            <a:fillRect/>
          </a:stretch>
        </p:blipFill>
        <p:spPr>
          <a:xfrm>
            <a:off x="1813472" y="2878680"/>
            <a:ext cx="9420225" cy="3962400"/>
          </a:xfrm>
          <a:prstGeom prst="rect">
            <a:avLst/>
          </a:prstGeom>
        </p:spPr>
      </p:pic>
      <p:sp>
        <p:nvSpPr>
          <p:cNvPr id="13" name="Freccia in giù 12">
            <a:extLst>
              <a:ext uri="{FF2B5EF4-FFF2-40B4-BE49-F238E27FC236}">
                <a16:creationId xmlns:a16="http://schemas.microsoft.com/office/drawing/2014/main" id="{5AA74102-99C7-4C25-B9D7-73D5EA385E7F}"/>
              </a:ext>
            </a:extLst>
          </p:cNvPr>
          <p:cNvSpPr/>
          <p:nvPr/>
        </p:nvSpPr>
        <p:spPr>
          <a:xfrm>
            <a:off x="5264629" y="3449743"/>
            <a:ext cx="198407"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8FF51E85-7B6C-432B-B78F-383860744A30}"/>
              </a:ext>
            </a:extLst>
          </p:cNvPr>
          <p:cNvPicPr>
            <a:picLocks noChangeAspect="1"/>
          </p:cNvPicPr>
          <p:nvPr/>
        </p:nvPicPr>
        <p:blipFill>
          <a:blip r:embed="rId7"/>
          <a:stretch>
            <a:fillRect/>
          </a:stretch>
        </p:blipFill>
        <p:spPr>
          <a:xfrm>
            <a:off x="-1691" y="814923"/>
            <a:ext cx="6485243" cy="1985427"/>
          </a:xfrm>
          <a:prstGeom prst="rect">
            <a:avLst/>
          </a:prstGeom>
        </p:spPr>
      </p:pic>
    </p:spTree>
    <p:extLst>
      <p:ext uri="{BB962C8B-B14F-4D97-AF65-F5344CB8AC3E}">
        <p14:creationId xmlns:p14="http://schemas.microsoft.com/office/powerpoint/2010/main" val="529357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4D697E9A-788F-4173-A280-E8A114E2422D}"/>
              </a:ext>
            </a:extLst>
          </p:cNvPr>
          <p:cNvSpPr/>
          <p:nvPr/>
        </p:nvSpPr>
        <p:spPr>
          <a:xfrm>
            <a:off x="4448102" y="0"/>
            <a:ext cx="2449710" cy="553998"/>
          </a:xfrm>
          <a:prstGeom prst="rect">
            <a:avLst/>
          </a:prstGeom>
        </p:spPr>
        <p:txBody>
          <a:bodyPr wrap="none">
            <a:spAutoFit/>
          </a:bodyPr>
          <a:lstStyle/>
          <a:p>
            <a:r>
              <a:rPr lang="it-IT" sz="3000" b="1" dirty="0">
                <a:solidFill>
                  <a:schemeClr val="accent1">
                    <a:lumMod val="75000"/>
                  </a:schemeClr>
                </a:solidFill>
              </a:rPr>
              <a:t>PREVENZIONE</a:t>
            </a:r>
          </a:p>
        </p:txBody>
      </p:sp>
      <p:pic>
        <p:nvPicPr>
          <p:cNvPr id="3" name="Immagine 2">
            <a:extLst>
              <a:ext uri="{FF2B5EF4-FFF2-40B4-BE49-F238E27FC236}">
                <a16:creationId xmlns:a16="http://schemas.microsoft.com/office/drawing/2014/main" id="{6E730729-A9DD-4EA8-97E9-CEC8EC2F7D77}"/>
              </a:ext>
            </a:extLst>
          </p:cNvPr>
          <p:cNvPicPr>
            <a:picLocks noChangeAspect="1"/>
          </p:cNvPicPr>
          <p:nvPr/>
        </p:nvPicPr>
        <p:blipFill rotWithShape="1">
          <a:blip r:embed="rId3">
            <a:extLst>
              <a:ext uri="{28A0092B-C50C-407E-A947-70E740481C1C}">
                <a14:useLocalDpi xmlns:a14="http://schemas.microsoft.com/office/drawing/2010/main" val="0"/>
              </a:ext>
            </a:extLst>
          </a:blip>
          <a:srcRect l="10789" t="3449" r="8849" b="646"/>
          <a:stretch/>
        </p:blipFill>
        <p:spPr>
          <a:xfrm>
            <a:off x="515408" y="2548741"/>
            <a:ext cx="5326699" cy="3575834"/>
          </a:xfrm>
          <a:prstGeom prst="rect">
            <a:avLst/>
          </a:prstGeom>
        </p:spPr>
      </p:pic>
      <p:pic>
        <p:nvPicPr>
          <p:cNvPr id="13" name="Immagine 12">
            <a:extLst>
              <a:ext uri="{FF2B5EF4-FFF2-40B4-BE49-F238E27FC236}">
                <a16:creationId xmlns:a16="http://schemas.microsoft.com/office/drawing/2014/main" id="{1CC4EA85-66A3-48EE-8179-8EA71E5BF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458" y="986563"/>
            <a:ext cx="5363750" cy="3575833"/>
          </a:xfrm>
          <a:prstGeom prst="rect">
            <a:avLst/>
          </a:prstGeom>
        </p:spPr>
      </p:pic>
    </p:spTree>
    <p:extLst>
      <p:ext uri="{BB962C8B-B14F-4D97-AF65-F5344CB8AC3E}">
        <p14:creationId xmlns:p14="http://schemas.microsoft.com/office/powerpoint/2010/main" val="3035315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448102" y="0"/>
            <a:ext cx="2449710" cy="553998"/>
          </a:xfrm>
          <a:prstGeom prst="rect">
            <a:avLst/>
          </a:prstGeom>
        </p:spPr>
        <p:txBody>
          <a:bodyPr wrap="none">
            <a:spAutoFit/>
          </a:bodyPr>
          <a:lstStyle/>
          <a:p>
            <a:r>
              <a:rPr lang="it-IT" sz="3000" b="1" dirty="0">
                <a:solidFill>
                  <a:schemeClr val="accent1">
                    <a:lumMod val="75000"/>
                  </a:schemeClr>
                </a:solidFill>
              </a:rPr>
              <a:t>PREVENZIONE</a:t>
            </a:r>
          </a:p>
        </p:txBody>
      </p:sp>
      <p:pic>
        <p:nvPicPr>
          <p:cNvPr id="5" name="Immagine 4">
            <a:extLst>
              <a:ext uri="{FF2B5EF4-FFF2-40B4-BE49-F238E27FC236}">
                <a16:creationId xmlns:a16="http://schemas.microsoft.com/office/drawing/2014/main" id="{4749497A-59C4-4A56-B6B7-9E665092E427}"/>
              </a:ext>
            </a:extLst>
          </p:cNvPr>
          <p:cNvPicPr>
            <a:picLocks noChangeAspect="1"/>
          </p:cNvPicPr>
          <p:nvPr/>
        </p:nvPicPr>
        <p:blipFill>
          <a:blip r:embed="rId3"/>
          <a:stretch>
            <a:fillRect/>
          </a:stretch>
        </p:blipFill>
        <p:spPr>
          <a:xfrm>
            <a:off x="7662010" y="4281277"/>
            <a:ext cx="3910768" cy="2438611"/>
          </a:xfrm>
          <a:prstGeom prst="rect">
            <a:avLst/>
          </a:prstGeom>
        </p:spPr>
      </p:pic>
      <p:pic>
        <p:nvPicPr>
          <p:cNvPr id="2" name="Immagine 1">
            <a:extLst>
              <a:ext uri="{FF2B5EF4-FFF2-40B4-BE49-F238E27FC236}">
                <a16:creationId xmlns:a16="http://schemas.microsoft.com/office/drawing/2014/main" id="{79141BA1-2970-4611-B97A-85E840DABBF7}"/>
              </a:ext>
            </a:extLst>
          </p:cNvPr>
          <p:cNvPicPr>
            <a:picLocks noChangeAspect="1"/>
          </p:cNvPicPr>
          <p:nvPr/>
        </p:nvPicPr>
        <p:blipFill>
          <a:blip r:embed="rId4"/>
          <a:stretch>
            <a:fillRect/>
          </a:stretch>
        </p:blipFill>
        <p:spPr>
          <a:xfrm>
            <a:off x="1008447" y="1233013"/>
            <a:ext cx="10175106" cy="3048264"/>
          </a:xfrm>
          <a:prstGeom prst="rect">
            <a:avLst/>
          </a:prstGeom>
        </p:spPr>
      </p:pic>
      <p:pic>
        <p:nvPicPr>
          <p:cNvPr id="10" name="Immagine 9">
            <a:extLst>
              <a:ext uri="{FF2B5EF4-FFF2-40B4-BE49-F238E27FC236}">
                <a16:creationId xmlns:a16="http://schemas.microsoft.com/office/drawing/2014/main" id="{654DEF1D-D405-4612-AB0C-A7CB9642ACB8}"/>
              </a:ext>
            </a:extLst>
          </p:cNvPr>
          <p:cNvPicPr>
            <a:picLocks noChangeAspect="1"/>
          </p:cNvPicPr>
          <p:nvPr/>
        </p:nvPicPr>
        <p:blipFill>
          <a:blip r:embed="rId5"/>
          <a:stretch>
            <a:fillRect/>
          </a:stretch>
        </p:blipFill>
        <p:spPr>
          <a:xfrm>
            <a:off x="551236" y="2915345"/>
            <a:ext cx="457200" cy="428625"/>
          </a:xfrm>
          <a:prstGeom prst="rect">
            <a:avLst/>
          </a:prstGeom>
        </p:spPr>
      </p:pic>
      <p:pic>
        <p:nvPicPr>
          <p:cNvPr id="11" name="Immagine 10">
            <a:extLst>
              <a:ext uri="{FF2B5EF4-FFF2-40B4-BE49-F238E27FC236}">
                <a16:creationId xmlns:a16="http://schemas.microsoft.com/office/drawing/2014/main" id="{E8D31950-A19F-4AC0-944C-74AEB0065237}"/>
              </a:ext>
            </a:extLst>
          </p:cNvPr>
          <p:cNvPicPr>
            <a:picLocks noChangeAspect="1"/>
          </p:cNvPicPr>
          <p:nvPr/>
        </p:nvPicPr>
        <p:blipFill>
          <a:blip r:embed="rId6"/>
          <a:stretch>
            <a:fillRect/>
          </a:stretch>
        </p:blipFill>
        <p:spPr>
          <a:xfrm>
            <a:off x="506749" y="3428306"/>
            <a:ext cx="542925" cy="409575"/>
          </a:xfrm>
          <a:prstGeom prst="rect">
            <a:avLst/>
          </a:prstGeom>
        </p:spPr>
      </p:pic>
      <p:pic>
        <p:nvPicPr>
          <p:cNvPr id="12" name="Immagine 11">
            <a:extLst>
              <a:ext uri="{FF2B5EF4-FFF2-40B4-BE49-F238E27FC236}">
                <a16:creationId xmlns:a16="http://schemas.microsoft.com/office/drawing/2014/main" id="{A2B6BDE4-9A03-41A8-91F7-127B457E7757}"/>
              </a:ext>
            </a:extLst>
          </p:cNvPr>
          <p:cNvPicPr>
            <a:picLocks noChangeAspect="1"/>
          </p:cNvPicPr>
          <p:nvPr/>
        </p:nvPicPr>
        <p:blipFill>
          <a:blip r:embed="rId6"/>
          <a:stretch>
            <a:fillRect/>
          </a:stretch>
        </p:blipFill>
        <p:spPr>
          <a:xfrm>
            <a:off x="508373" y="2347570"/>
            <a:ext cx="542925" cy="409575"/>
          </a:xfrm>
          <a:prstGeom prst="rect">
            <a:avLst/>
          </a:prstGeom>
        </p:spPr>
      </p:pic>
    </p:spTree>
    <p:extLst>
      <p:ext uri="{BB962C8B-B14F-4D97-AF65-F5344CB8AC3E}">
        <p14:creationId xmlns:p14="http://schemas.microsoft.com/office/powerpoint/2010/main" val="3540473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3263811" y="0"/>
            <a:ext cx="5051383" cy="523220"/>
          </a:xfrm>
          <a:prstGeom prst="rect">
            <a:avLst/>
          </a:prstGeom>
        </p:spPr>
        <p:txBody>
          <a:bodyPr wrap="none">
            <a:spAutoFit/>
          </a:bodyPr>
          <a:lstStyle/>
          <a:p>
            <a:r>
              <a:rPr lang="it-IT" sz="2800" b="1" dirty="0">
                <a:solidFill>
                  <a:schemeClr val="accent1">
                    <a:lumMod val="75000"/>
                  </a:schemeClr>
                </a:solidFill>
              </a:rPr>
              <a:t>TASSO DI MORTALITA’ EVITABILE</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10" name="Immagine 9">
            <a:extLst>
              <a:ext uri="{FF2B5EF4-FFF2-40B4-BE49-F238E27FC236}">
                <a16:creationId xmlns:a16="http://schemas.microsoft.com/office/drawing/2014/main" id="{0A1E77BA-8EBC-4287-8925-DD206AB2ED23}"/>
              </a:ext>
            </a:extLst>
          </p:cNvPr>
          <p:cNvPicPr>
            <a:picLocks noChangeAspect="1"/>
          </p:cNvPicPr>
          <p:nvPr/>
        </p:nvPicPr>
        <p:blipFill>
          <a:blip r:embed="rId5"/>
          <a:stretch>
            <a:fillRect/>
          </a:stretch>
        </p:blipFill>
        <p:spPr>
          <a:xfrm>
            <a:off x="7224068" y="1135855"/>
            <a:ext cx="4591049" cy="1502386"/>
          </a:xfrm>
          <a:prstGeom prst="rect">
            <a:avLst/>
          </a:prstGeom>
        </p:spPr>
      </p:pic>
      <p:pic>
        <p:nvPicPr>
          <p:cNvPr id="11" name="Immagine 10">
            <a:extLst>
              <a:ext uri="{FF2B5EF4-FFF2-40B4-BE49-F238E27FC236}">
                <a16:creationId xmlns:a16="http://schemas.microsoft.com/office/drawing/2014/main" id="{735476A9-98D3-413B-9747-CB8F17E2FD28}"/>
              </a:ext>
            </a:extLst>
          </p:cNvPr>
          <p:cNvPicPr>
            <a:picLocks noChangeAspect="1"/>
          </p:cNvPicPr>
          <p:nvPr/>
        </p:nvPicPr>
        <p:blipFill>
          <a:blip r:embed="rId6"/>
          <a:stretch>
            <a:fillRect/>
          </a:stretch>
        </p:blipFill>
        <p:spPr>
          <a:xfrm>
            <a:off x="1543665" y="3131093"/>
            <a:ext cx="10271452" cy="3709987"/>
          </a:xfrm>
          <a:prstGeom prst="rect">
            <a:avLst/>
          </a:prstGeom>
        </p:spPr>
      </p:pic>
      <p:sp>
        <p:nvSpPr>
          <p:cNvPr id="16" name="Freccia in giù 15">
            <a:extLst>
              <a:ext uri="{FF2B5EF4-FFF2-40B4-BE49-F238E27FC236}">
                <a16:creationId xmlns:a16="http://schemas.microsoft.com/office/drawing/2014/main" id="{7F84CE36-2BED-4C4D-8A80-D0DFD693CA16}"/>
              </a:ext>
            </a:extLst>
          </p:cNvPr>
          <p:cNvSpPr/>
          <p:nvPr/>
        </p:nvSpPr>
        <p:spPr>
          <a:xfrm>
            <a:off x="4791075" y="3941518"/>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C38EC642-85E7-4333-AF0D-934273813807}"/>
              </a:ext>
            </a:extLst>
          </p:cNvPr>
          <p:cNvPicPr>
            <a:picLocks noChangeAspect="1"/>
          </p:cNvPicPr>
          <p:nvPr/>
        </p:nvPicPr>
        <p:blipFill>
          <a:blip r:embed="rId7"/>
          <a:stretch>
            <a:fillRect/>
          </a:stretch>
        </p:blipFill>
        <p:spPr>
          <a:xfrm>
            <a:off x="98323" y="903622"/>
            <a:ext cx="6910276" cy="1755100"/>
          </a:xfrm>
          <a:prstGeom prst="rect">
            <a:avLst/>
          </a:prstGeom>
        </p:spPr>
      </p:pic>
      <p:sp>
        <p:nvSpPr>
          <p:cNvPr id="18" name="Ovale 17">
            <a:extLst>
              <a:ext uri="{FF2B5EF4-FFF2-40B4-BE49-F238E27FC236}">
                <a16:creationId xmlns:a16="http://schemas.microsoft.com/office/drawing/2014/main" id="{48D67254-3728-4430-AFC4-832E1D284244}"/>
              </a:ext>
            </a:extLst>
          </p:cNvPr>
          <p:cNvSpPr/>
          <p:nvPr/>
        </p:nvSpPr>
        <p:spPr>
          <a:xfrm>
            <a:off x="98323" y="4762500"/>
            <a:ext cx="1445342" cy="1136034"/>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Valori maggiori per i maschi</a:t>
            </a:r>
          </a:p>
        </p:txBody>
      </p:sp>
    </p:spTree>
    <p:extLst>
      <p:ext uri="{BB962C8B-B14F-4D97-AF65-F5344CB8AC3E}">
        <p14:creationId xmlns:p14="http://schemas.microsoft.com/office/powerpoint/2010/main" val="202276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825367" y="143263"/>
            <a:ext cx="3616567" cy="400110"/>
          </a:xfrm>
          <a:prstGeom prst="rect">
            <a:avLst/>
          </a:prstGeom>
        </p:spPr>
        <p:txBody>
          <a:bodyPr wrap="none">
            <a:spAutoFit/>
          </a:bodyPr>
          <a:lstStyle/>
          <a:p>
            <a:r>
              <a:rPr lang="it-IT" sz="2000" b="1" dirty="0">
                <a:solidFill>
                  <a:schemeClr val="accent1">
                    <a:lumMod val="75000"/>
                  </a:schemeClr>
                </a:solidFill>
              </a:rPr>
              <a:t>INDICE DI DIPENDENZA ANZIANI</a:t>
            </a:r>
          </a:p>
        </p:txBody>
      </p:sp>
      <p:sp>
        <p:nvSpPr>
          <p:cNvPr id="2" name="Rettangolo 1">
            <a:extLst>
              <a:ext uri="{FF2B5EF4-FFF2-40B4-BE49-F238E27FC236}">
                <a16:creationId xmlns:a16="http://schemas.microsoft.com/office/drawing/2014/main" id="{97A817B6-4318-4E0E-A765-A6431BB21255}"/>
              </a:ext>
            </a:extLst>
          </p:cNvPr>
          <p:cNvSpPr/>
          <p:nvPr/>
        </p:nvSpPr>
        <p:spPr>
          <a:xfrm>
            <a:off x="1428443" y="5042118"/>
            <a:ext cx="10763557" cy="1815882"/>
          </a:xfrm>
          <a:prstGeom prst="rect">
            <a:avLst/>
          </a:prstGeom>
        </p:spPr>
        <p:txBody>
          <a:bodyPr wrap="square">
            <a:spAutoFit/>
          </a:bodyPr>
          <a:lstStyle/>
          <a:p>
            <a:pPr algn="just"/>
            <a:r>
              <a:rPr lang="it-IT" sz="1600" dirty="0"/>
              <a:t>L'indice di dipendenza degli anziani misura quanti ultra64enni ci sono ogni 100 adulti in età lavorativa (15-64 anni).</a:t>
            </a:r>
            <a:br>
              <a:rPr lang="it-IT" sz="1600" dirty="0"/>
            </a:br>
            <a:br>
              <a:rPr lang="it-IT" sz="1600" dirty="0"/>
            </a:br>
            <a:r>
              <a:rPr lang="it-IT" sz="1600" dirty="0"/>
              <a:t>E' interpretabile come il carico sociale ed economico teorico della popolazione anziana che grava su quella in età attiva: valori elevati segnalano una situazione di squilibrio generazionale.</a:t>
            </a:r>
          </a:p>
          <a:p>
            <a:pPr algn="just"/>
            <a:r>
              <a:rPr lang="it-IT" sz="1600" dirty="0"/>
              <a:t>Il termine dipendenza si riferisce al fatto che, convenzionalmente, è la popolazione tra i 15 ed i 64 anni a farsi carico, sia tramite la fiscalità contributiva sia con il sostegno quotidiano, delle fasce di popolazione inattive (tipicamente pensionati o giovani under15).</a:t>
            </a:r>
          </a:p>
        </p:txBody>
      </p:sp>
      <p:sp>
        <p:nvSpPr>
          <p:cNvPr id="16" name="CasellaDiTesto 15">
            <a:extLst>
              <a:ext uri="{FF2B5EF4-FFF2-40B4-BE49-F238E27FC236}">
                <a16:creationId xmlns:a16="http://schemas.microsoft.com/office/drawing/2014/main" id="{1516CF93-E8D1-4C0D-87CC-E9774B091AC3}"/>
              </a:ext>
            </a:extLst>
          </p:cNvPr>
          <p:cNvSpPr txBox="1"/>
          <p:nvPr/>
        </p:nvSpPr>
        <p:spPr>
          <a:xfrm>
            <a:off x="4835217" y="4412723"/>
            <a:ext cx="1359859" cy="369332"/>
          </a:xfrm>
          <a:prstGeom prst="rect">
            <a:avLst/>
          </a:prstGeom>
          <a:noFill/>
        </p:spPr>
        <p:txBody>
          <a:bodyPr wrap="none" rtlCol="0">
            <a:spAutoFit/>
          </a:bodyPr>
          <a:lstStyle/>
          <a:p>
            <a:r>
              <a:rPr lang="it-IT" dirty="0"/>
              <a:t>Valore 44,86</a:t>
            </a:r>
          </a:p>
        </p:txBody>
      </p:sp>
      <p:pic>
        <p:nvPicPr>
          <p:cNvPr id="18" name="Immagine 17">
            <a:extLst>
              <a:ext uri="{FF2B5EF4-FFF2-40B4-BE49-F238E27FC236}">
                <a16:creationId xmlns:a16="http://schemas.microsoft.com/office/drawing/2014/main" id="{C4A0AFFD-42F1-4A3E-A96E-5E662BE305D7}"/>
              </a:ext>
            </a:extLst>
          </p:cNvPr>
          <p:cNvPicPr>
            <a:picLocks noChangeAspect="1"/>
          </p:cNvPicPr>
          <p:nvPr/>
        </p:nvPicPr>
        <p:blipFill>
          <a:blip r:embed="rId5"/>
          <a:stretch>
            <a:fillRect/>
          </a:stretch>
        </p:blipFill>
        <p:spPr>
          <a:xfrm>
            <a:off x="7928830" y="807301"/>
            <a:ext cx="4164847" cy="2885213"/>
          </a:xfrm>
          <a:prstGeom prst="rect">
            <a:avLst/>
          </a:prstGeom>
        </p:spPr>
      </p:pic>
      <p:pic>
        <p:nvPicPr>
          <p:cNvPr id="19" name="Immagine 18">
            <a:extLst>
              <a:ext uri="{FF2B5EF4-FFF2-40B4-BE49-F238E27FC236}">
                <a16:creationId xmlns:a16="http://schemas.microsoft.com/office/drawing/2014/main" id="{D801754B-403D-49AD-B4CC-FFF60E04B288}"/>
              </a:ext>
            </a:extLst>
          </p:cNvPr>
          <p:cNvPicPr>
            <a:picLocks noChangeAspect="1"/>
          </p:cNvPicPr>
          <p:nvPr/>
        </p:nvPicPr>
        <p:blipFill>
          <a:blip r:embed="rId6"/>
          <a:stretch>
            <a:fillRect/>
          </a:stretch>
        </p:blipFill>
        <p:spPr>
          <a:xfrm>
            <a:off x="169594" y="1093808"/>
            <a:ext cx="7624806" cy="3137812"/>
          </a:xfrm>
          <a:prstGeom prst="rect">
            <a:avLst/>
          </a:prstGeom>
        </p:spPr>
      </p:pic>
      <p:sp>
        <p:nvSpPr>
          <p:cNvPr id="20" name="Rettangolo 19">
            <a:extLst>
              <a:ext uri="{FF2B5EF4-FFF2-40B4-BE49-F238E27FC236}">
                <a16:creationId xmlns:a16="http://schemas.microsoft.com/office/drawing/2014/main" id="{6EBD5501-4801-441E-8192-961AB02F4B53}"/>
              </a:ext>
            </a:extLst>
          </p:cNvPr>
          <p:cNvSpPr/>
          <p:nvPr/>
        </p:nvSpPr>
        <p:spPr>
          <a:xfrm>
            <a:off x="7907137" y="3352559"/>
            <a:ext cx="1316014" cy="1528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a gomito 20">
            <a:extLst>
              <a:ext uri="{FF2B5EF4-FFF2-40B4-BE49-F238E27FC236}">
                <a16:creationId xmlns:a16="http://schemas.microsoft.com/office/drawing/2014/main" id="{76593269-5ADC-452B-96F7-03B4B04969CF}"/>
              </a:ext>
            </a:extLst>
          </p:cNvPr>
          <p:cNvCxnSpPr>
            <a:cxnSpLocks/>
          </p:cNvCxnSpPr>
          <p:nvPr/>
        </p:nvCxnSpPr>
        <p:spPr>
          <a:xfrm rot="5400000" flipH="1" flipV="1">
            <a:off x="8728498" y="2008822"/>
            <a:ext cx="1968863" cy="979556"/>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Freccia in giù 22">
            <a:extLst>
              <a:ext uri="{FF2B5EF4-FFF2-40B4-BE49-F238E27FC236}">
                <a16:creationId xmlns:a16="http://schemas.microsoft.com/office/drawing/2014/main" id="{271406E2-10A9-4E6C-BB0C-479D609A1782}"/>
              </a:ext>
            </a:extLst>
          </p:cNvPr>
          <p:cNvSpPr/>
          <p:nvPr/>
        </p:nvSpPr>
        <p:spPr>
          <a:xfrm flipH="1" flipV="1">
            <a:off x="5481882" y="3398043"/>
            <a:ext cx="151768" cy="10580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in giù 23">
            <a:extLst>
              <a:ext uri="{FF2B5EF4-FFF2-40B4-BE49-F238E27FC236}">
                <a16:creationId xmlns:a16="http://schemas.microsoft.com/office/drawing/2014/main" id="{4C74CE97-249F-4DA7-8A01-9B4AF7A71593}"/>
              </a:ext>
            </a:extLst>
          </p:cNvPr>
          <p:cNvSpPr/>
          <p:nvPr/>
        </p:nvSpPr>
        <p:spPr>
          <a:xfrm>
            <a:off x="4549143" y="1069941"/>
            <a:ext cx="137032" cy="56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CasellaDiTesto 24">
            <a:extLst>
              <a:ext uri="{FF2B5EF4-FFF2-40B4-BE49-F238E27FC236}">
                <a16:creationId xmlns:a16="http://schemas.microsoft.com/office/drawing/2014/main" id="{3E9E7390-6784-4754-90C0-F346F3414CE6}"/>
              </a:ext>
            </a:extLst>
          </p:cNvPr>
          <p:cNvSpPr txBox="1"/>
          <p:nvPr/>
        </p:nvSpPr>
        <p:spPr>
          <a:xfrm>
            <a:off x="4302499" y="741549"/>
            <a:ext cx="713272" cy="369332"/>
          </a:xfrm>
          <a:prstGeom prst="rect">
            <a:avLst/>
          </a:prstGeom>
          <a:noFill/>
        </p:spPr>
        <p:txBody>
          <a:bodyPr wrap="none" rtlCol="0">
            <a:spAutoFit/>
          </a:bodyPr>
          <a:lstStyle/>
          <a:p>
            <a:r>
              <a:rPr lang="it-IT" dirty="0"/>
              <a:t>ATNO</a:t>
            </a:r>
          </a:p>
        </p:txBody>
      </p:sp>
    </p:spTree>
    <p:extLst>
      <p:ext uri="{BB962C8B-B14F-4D97-AF65-F5344CB8AC3E}">
        <p14:creationId xmlns:p14="http://schemas.microsoft.com/office/powerpoint/2010/main" val="774448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3263811" y="0"/>
            <a:ext cx="6016519" cy="523220"/>
          </a:xfrm>
          <a:prstGeom prst="rect">
            <a:avLst/>
          </a:prstGeom>
        </p:spPr>
        <p:txBody>
          <a:bodyPr wrap="none">
            <a:spAutoFit/>
          </a:bodyPr>
          <a:lstStyle/>
          <a:p>
            <a:r>
              <a:rPr lang="it-IT" sz="2800" b="1" dirty="0">
                <a:solidFill>
                  <a:schemeClr val="accent1">
                    <a:lumMod val="75000"/>
                  </a:schemeClr>
                </a:solidFill>
              </a:rPr>
              <a:t>INFORTUNI SUL LAVORO INDENNIZZATI</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7" name="Immagine 6">
            <a:extLst>
              <a:ext uri="{FF2B5EF4-FFF2-40B4-BE49-F238E27FC236}">
                <a16:creationId xmlns:a16="http://schemas.microsoft.com/office/drawing/2014/main" id="{3A90D829-3633-4F60-85D1-04D65437D1C2}"/>
              </a:ext>
            </a:extLst>
          </p:cNvPr>
          <p:cNvPicPr>
            <a:picLocks noChangeAspect="1"/>
          </p:cNvPicPr>
          <p:nvPr/>
        </p:nvPicPr>
        <p:blipFill>
          <a:blip r:embed="rId5"/>
          <a:stretch>
            <a:fillRect/>
          </a:stretch>
        </p:blipFill>
        <p:spPr>
          <a:xfrm>
            <a:off x="6968600" y="1199040"/>
            <a:ext cx="5125077" cy="1228725"/>
          </a:xfrm>
          <a:prstGeom prst="rect">
            <a:avLst/>
          </a:prstGeom>
        </p:spPr>
      </p:pic>
      <p:pic>
        <p:nvPicPr>
          <p:cNvPr id="8" name="Immagine 7">
            <a:extLst>
              <a:ext uri="{FF2B5EF4-FFF2-40B4-BE49-F238E27FC236}">
                <a16:creationId xmlns:a16="http://schemas.microsoft.com/office/drawing/2014/main" id="{A5CE6CFB-ECCC-49AA-9C4B-02899ABE40A6}"/>
              </a:ext>
            </a:extLst>
          </p:cNvPr>
          <p:cNvPicPr>
            <a:picLocks noChangeAspect="1"/>
          </p:cNvPicPr>
          <p:nvPr/>
        </p:nvPicPr>
        <p:blipFill>
          <a:blip r:embed="rId6"/>
          <a:stretch>
            <a:fillRect/>
          </a:stretch>
        </p:blipFill>
        <p:spPr>
          <a:xfrm>
            <a:off x="285750" y="523220"/>
            <a:ext cx="6381750" cy="2022386"/>
          </a:xfrm>
          <a:prstGeom prst="rect">
            <a:avLst/>
          </a:prstGeom>
        </p:spPr>
      </p:pic>
      <p:pic>
        <p:nvPicPr>
          <p:cNvPr id="9" name="Immagine 8">
            <a:extLst>
              <a:ext uri="{FF2B5EF4-FFF2-40B4-BE49-F238E27FC236}">
                <a16:creationId xmlns:a16="http://schemas.microsoft.com/office/drawing/2014/main" id="{DD73DC4B-4CB2-4E44-881C-F469F7ACCA4F}"/>
              </a:ext>
            </a:extLst>
          </p:cNvPr>
          <p:cNvPicPr>
            <a:picLocks noChangeAspect="1"/>
          </p:cNvPicPr>
          <p:nvPr/>
        </p:nvPicPr>
        <p:blipFill>
          <a:blip r:embed="rId7"/>
          <a:stretch>
            <a:fillRect/>
          </a:stretch>
        </p:blipFill>
        <p:spPr>
          <a:xfrm>
            <a:off x="1428443" y="2922416"/>
            <a:ext cx="9906000" cy="3905250"/>
          </a:xfrm>
          <a:prstGeom prst="rect">
            <a:avLst/>
          </a:prstGeom>
        </p:spPr>
      </p:pic>
      <p:sp>
        <p:nvSpPr>
          <p:cNvPr id="13" name="Freccia in giù 12">
            <a:extLst>
              <a:ext uri="{FF2B5EF4-FFF2-40B4-BE49-F238E27FC236}">
                <a16:creationId xmlns:a16="http://schemas.microsoft.com/office/drawing/2014/main" id="{0356C7D5-4A17-4C81-AA22-81C68C77B55B}"/>
              </a:ext>
            </a:extLst>
          </p:cNvPr>
          <p:cNvSpPr/>
          <p:nvPr/>
        </p:nvSpPr>
        <p:spPr>
          <a:xfrm>
            <a:off x="3848100" y="3744613"/>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67410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E75A4E0-62D9-48DA-86EB-1639FEBF0D01}"/>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49E47291-FAC6-470E-ABEE-AABE079DB3D5}"/>
              </a:ext>
            </a:extLst>
          </p:cNvPr>
          <p:cNvPicPr>
            <a:picLocks noChangeAspect="1"/>
          </p:cNvPicPr>
          <p:nvPr/>
        </p:nvPicPr>
        <p:blipFill>
          <a:blip r:embed="rId3"/>
          <a:stretch>
            <a:fillRect/>
          </a:stretch>
        </p:blipFill>
        <p:spPr>
          <a:xfrm>
            <a:off x="10678446" y="30334"/>
            <a:ext cx="1415231" cy="625968"/>
          </a:xfrm>
          <a:prstGeom prst="rect">
            <a:avLst/>
          </a:prstGeom>
        </p:spPr>
      </p:pic>
      <p:sp>
        <p:nvSpPr>
          <p:cNvPr id="15" name="Rettangolo 14">
            <a:extLst>
              <a:ext uri="{FF2B5EF4-FFF2-40B4-BE49-F238E27FC236}">
                <a16:creationId xmlns:a16="http://schemas.microsoft.com/office/drawing/2014/main" id="{8E18B8CB-7C18-4B95-82A2-D8CE1E585DFB}"/>
              </a:ext>
            </a:extLst>
          </p:cNvPr>
          <p:cNvSpPr/>
          <p:nvPr/>
        </p:nvSpPr>
        <p:spPr>
          <a:xfrm>
            <a:off x="2209860" y="81708"/>
            <a:ext cx="7687169" cy="523220"/>
          </a:xfrm>
          <a:prstGeom prst="rect">
            <a:avLst/>
          </a:prstGeom>
        </p:spPr>
        <p:txBody>
          <a:bodyPr wrap="none">
            <a:spAutoFit/>
          </a:bodyPr>
          <a:lstStyle/>
          <a:p>
            <a:r>
              <a:rPr lang="it-IT" sz="2800" b="1" dirty="0">
                <a:solidFill>
                  <a:schemeClr val="accent1">
                    <a:lumMod val="75000"/>
                  </a:schemeClr>
                </a:solidFill>
              </a:rPr>
              <a:t>RAPPORTO DI LESIVITÀ DEGLI INCIDENTI STRADALI</a:t>
            </a:r>
          </a:p>
        </p:txBody>
      </p:sp>
      <p:pic>
        <p:nvPicPr>
          <p:cNvPr id="19" name="Immagine 18">
            <a:extLst>
              <a:ext uri="{FF2B5EF4-FFF2-40B4-BE49-F238E27FC236}">
                <a16:creationId xmlns:a16="http://schemas.microsoft.com/office/drawing/2014/main" id="{588E79B4-604F-4092-9C3F-E961E99167A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C255DDC3-E7F8-4C22-8E8C-593A8576177B}"/>
              </a:ext>
            </a:extLst>
          </p:cNvPr>
          <p:cNvPicPr>
            <a:picLocks noChangeAspect="1"/>
          </p:cNvPicPr>
          <p:nvPr/>
        </p:nvPicPr>
        <p:blipFill rotWithShape="1">
          <a:blip r:embed="rId5"/>
          <a:srcRect t="4909"/>
          <a:stretch/>
        </p:blipFill>
        <p:spPr>
          <a:xfrm>
            <a:off x="7334250" y="1085849"/>
            <a:ext cx="4627060" cy="1152525"/>
          </a:xfrm>
          <a:prstGeom prst="rect">
            <a:avLst/>
          </a:prstGeom>
        </p:spPr>
      </p:pic>
      <p:pic>
        <p:nvPicPr>
          <p:cNvPr id="3" name="Immagine 2">
            <a:extLst>
              <a:ext uri="{FF2B5EF4-FFF2-40B4-BE49-F238E27FC236}">
                <a16:creationId xmlns:a16="http://schemas.microsoft.com/office/drawing/2014/main" id="{F607A932-BC7B-474B-942D-7AB0B39536FF}"/>
              </a:ext>
            </a:extLst>
          </p:cNvPr>
          <p:cNvPicPr>
            <a:picLocks noChangeAspect="1"/>
          </p:cNvPicPr>
          <p:nvPr/>
        </p:nvPicPr>
        <p:blipFill>
          <a:blip r:embed="rId6"/>
          <a:stretch>
            <a:fillRect/>
          </a:stretch>
        </p:blipFill>
        <p:spPr>
          <a:xfrm>
            <a:off x="1781175" y="2937623"/>
            <a:ext cx="9429750" cy="3705225"/>
          </a:xfrm>
          <a:prstGeom prst="rect">
            <a:avLst/>
          </a:prstGeom>
        </p:spPr>
      </p:pic>
      <p:sp>
        <p:nvSpPr>
          <p:cNvPr id="12" name="Freccia in giù 11">
            <a:extLst>
              <a:ext uri="{FF2B5EF4-FFF2-40B4-BE49-F238E27FC236}">
                <a16:creationId xmlns:a16="http://schemas.microsoft.com/office/drawing/2014/main" id="{7138E3DD-9C3D-44B9-8A9C-32A1F533D40B}"/>
              </a:ext>
            </a:extLst>
          </p:cNvPr>
          <p:cNvSpPr/>
          <p:nvPr/>
        </p:nvSpPr>
        <p:spPr>
          <a:xfrm>
            <a:off x="4095750" y="3429000"/>
            <a:ext cx="176661" cy="50033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8AABA164-9BE9-4106-B098-A9D0C42BEE87}"/>
              </a:ext>
            </a:extLst>
          </p:cNvPr>
          <p:cNvPicPr>
            <a:picLocks noChangeAspect="1"/>
          </p:cNvPicPr>
          <p:nvPr/>
        </p:nvPicPr>
        <p:blipFill>
          <a:blip r:embed="rId7"/>
          <a:stretch>
            <a:fillRect/>
          </a:stretch>
        </p:blipFill>
        <p:spPr>
          <a:xfrm>
            <a:off x="857250" y="715484"/>
            <a:ext cx="6033680" cy="1905000"/>
          </a:xfrm>
          <a:prstGeom prst="rect">
            <a:avLst/>
          </a:prstGeom>
        </p:spPr>
      </p:pic>
    </p:spTree>
    <p:extLst>
      <p:ext uri="{BB962C8B-B14F-4D97-AF65-F5344CB8AC3E}">
        <p14:creationId xmlns:p14="http://schemas.microsoft.com/office/powerpoint/2010/main" val="3937415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770BAD1-0BE9-4AA7-8D92-8BEA2D05A966}"/>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14ABB20D-4D25-4372-9F0D-F08BBACC9E4F}"/>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F83CCE50-2CE9-433B-9460-C366BADF85D3}"/>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80074400-6A2B-4E3A-8E87-6667E0B8F101}"/>
              </a:ext>
            </a:extLst>
          </p:cNvPr>
          <p:cNvSpPr/>
          <p:nvPr/>
        </p:nvSpPr>
        <p:spPr>
          <a:xfrm>
            <a:off x="3747845" y="0"/>
            <a:ext cx="3722750" cy="523220"/>
          </a:xfrm>
          <a:prstGeom prst="rect">
            <a:avLst/>
          </a:prstGeom>
        </p:spPr>
        <p:txBody>
          <a:bodyPr wrap="none">
            <a:spAutoFit/>
          </a:bodyPr>
          <a:lstStyle/>
          <a:p>
            <a:r>
              <a:rPr lang="it-IT" sz="2800" b="1" dirty="0">
                <a:solidFill>
                  <a:schemeClr val="accent1">
                    <a:lumMod val="75000"/>
                  </a:schemeClr>
                </a:solidFill>
              </a:rPr>
              <a:t>LA SALUTE DEI COMUNI</a:t>
            </a:r>
          </a:p>
        </p:txBody>
      </p:sp>
      <p:pic>
        <p:nvPicPr>
          <p:cNvPr id="10" name="Immagine 9">
            <a:extLst>
              <a:ext uri="{FF2B5EF4-FFF2-40B4-BE49-F238E27FC236}">
                <a16:creationId xmlns:a16="http://schemas.microsoft.com/office/drawing/2014/main" id="{016646DF-A018-45E3-9B53-9EA79D87E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32" y="1802529"/>
            <a:ext cx="2729563" cy="3498389"/>
          </a:xfrm>
          <a:prstGeom prst="rect">
            <a:avLst/>
          </a:prstGeom>
        </p:spPr>
      </p:pic>
      <p:pic>
        <p:nvPicPr>
          <p:cNvPr id="13" name="Immagine 12">
            <a:extLst>
              <a:ext uri="{FF2B5EF4-FFF2-40B4-BE49-F238E27FC236}">
                <a16:creationId xmlns:a16="http://schemas.microsoft.com/office/drawing/2014/main" id="{F6C5A1B4-6E38-45D5-9758-9D19796B64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0615" y="1601122"/>
            <a:ext cx="3021169" cy="3873294"/>
          </a:xfrm>
          <a:prstGeom prst="rect">
            <a:avLst/>
          </a:prstGeom>
        </p:spPr>
      </p:pic>
      <p:pic>
        <p:nvPicPr>
          <p:cNvPr id="15" name="Immagine 14">
            <a:extLst>
              <a:ext uri="{FF2B5EF4-FFF2-40B4-BE49-F238E27FC236}">
                <a16:creationId xmlns:a16="http://schemas.microsoft.com/office/drawing/2014/main" id="{D787E598-EDA7-42F3-9155-E9A8B914D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4370" y="1718495"/>
            <a:ext cx="3366412" cy="3582424"/>
          </a:xfrm>
          <a:prstGeom prst="rect">
            <a:avLst/>
          </a:prstGeom>
        </p:spPr>
      </p:pic>
    </p:spTree>
    <p:extLst>
      <p:ext uri="{BB962C8B-B14F-4D97-AF65-F5344CB8AC3E}">
        <p14:creationId xmlns:p14="http://schemas.microsoft.com/office/powerpoint/2010/main" val="3502907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E3CF5B27-D53D-42C2-A017-41DFACCDA20A}"/>
              </a:ext>
            </a:extLst>
          </p:cNvPr>
          <p:cNvPicPr>
            <a:picLocks noChangeAspect="1"/>
          </p:cNvPicPr>
          <p:nvPr/>
        </p:nvPicPr>
        <p:blipFill rotWithShape="1">
          <a:blip r:embed="rId2"/>
          <a:srcRect l="60564" t="21035" r="7500" b="18482"/>
          <a:stretch/>
        </p:blipFill>
        <p:spPr>
          <a:xfrm>
            <a:off x="599768" y="810237"/>
            <a:ext cx="10481187" cy="5955220"/>
          </a:xfrm>
          <a:prstGeom prst="rect">
            <a:avLst/>
          </a:prstGeom>
        </p:spPr>
      </p:pic>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3"/>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4"/>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266064" y="0"/>
            <a:ext cx="3306290" cy="523220"/>
          </a:xfrm>
          <a:prstGeom prst="rect">
            <a:avLst/>
          </a:prstGeom>
        </p:spPr>
        <p:txBody>
          <a:bodyPr wrap="none">
            <a:spAutoFit/>
          </a:bodyPr>
          <a:lstStyle/>
          <a:p>
            <a:r>
              <a:rPr lang="it-IT" sz="2800" b="1" dirty="0">
                <a:solidFill>
                  <a:schemeClr val="accent1">
                    <a:lumMod val="75000"/>
                  </a:schemeClr>
                </a:solidFill>
              </a:rPr>
              <a:t>I COMUNI: CARRARA</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5"/>
          <a:stretch>
            <a:fillRect/>
          </a:stretch>
        </p:blipFill>
        <p:spPr>
          <a:xfrm>
            <a:off x="0" y="5944284"/>
            <a:ext cx="1543665" cy="896796"/>
          </a:xfrm>
          <a:prstGeom prst="rect">
            <a:avLst/>
          </a:prstGeom>
        </p:spPr>
      </p:pic>
      <p:sp>
        <p:nvSpPr>
          <p:cNvPr id="10" name="Freccia a destra 9">
            <a:extLst>
              <a:ext uri="{FF2B5EF4-FFF2-40B4-BE49-F238E27FC236}">
                <a16:creationId xmlns:a16="http://schemas.microsoft.com/office/drawing/2014/main" id="{B74EC860-ED11-49A5-B503-26DBE5A9BE20}"/>
              </a:ext>
            </a:extLst>
          </p:cNvPr>
          <p:cNvSpPr/>
          <p:nvPr/>
        </p:nvSpPr>
        <p:spPr>
          <a:xfrm rot="1228521">
            <a:off x="6794153" y="4492923"/>
            <a:ext cx="1471145" cy="264364"/>
          </a:xfrm>
          <a:prstGeom prst="rightArrow">
            <a:avLst>
              <a:gd name="adj1" fmla="val 6673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1065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4BAE4D8-A6FF-4D95-A886-3610E17A8F45}"/>
              </a:ext>
            </a:extLst>
          </p:cNvPr>
          <p:cNvPicPr>
            <a:picLocks noChangeAspect="1"/>
          </p:cNvPicPr>
          <p:nvPr/>
        </p:nvPicPr>
        <p:blipFill rotWithShape="1">
          <a:blip r:embed="rId2"/>
          <a:srcRect l="60726" t="30175" r="7742" b="10954"/>
          <a:stretch/>
        </p:blipFill>
        <p:spPr>
          <a:xfrm>
            <a:off x="162320" y="523220"/>
            <a:ext cx="11223741" cy="6286442"/>
          </a:xfrm>
          <a:prstGeom prst="rect">
            <a:avLst/>
          </a:prstGeom>
        </p:spPr>
      </p:pic>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3"/>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4"/>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855999" y="0"/>
            <a:ext cx="2941254" cy="523220"/>
          </a:xfrm>
          <a:prstGeom prst="rect">
            <a:avLst/>
          </a:prstGeom>
        </p:spPr>
        <p:txBody>
          <a:bodyPr wrap="none">
            <a:spAutoFit/>
          </a:bodyPr>
          <a:lstStyle/>
          <a:p>
            <a:r>
              <a:rPr lang="it-IT" sz="2800" b="1" dirty="0">
                <a:solidFill>
                  <a:schemeClr val="accent1">
                    <a:lumMod val="75000"/>
                  </a:schemeClr>
                </a:solidFill>
              </a:rPr>
              <a:t>I COMUNI: MASSA</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5"/>
          <a:stretch>
            <a:fillRect/>
          </a:stretch>
        </p:blipFill>
        <p:spPr>
          <a:xfrm>
            <a:off x="0" y="5944284"/>
            <a:ext cx="1543665" cy="896796"/>
          </a:xfrm>
          <a:prstGeom prst="rect">
            <a:avLst/>
          </a:prstGeom>
        </p:spPr>
      </p:pic>
      <p:sp>
        <p:nvSpPr>
          <p:cNvPr id="10" name="Freccia a destra 9">
            <a:extLst>
              <a:ext uri="{FF2B5EF4-FFF2-40B4-BE49-F238E27FC236}">
                <a16:creationId xmlns:a16="http://schemas.microsoft.com/office/drawing/2014/main" id="{B74EC860-ED11-49A5-B503-26DBE5A9BE20}"/>
              </a:ext>
            </a:extLst>
          </p:cNvPr>
          <p:cNvSpPr/>
          <p:nvPr/>
        </p:nvSpPr>
        <p:spPr>
          <a:xfrm rot="2145406" flipV="1">
            <a:off x="6787606" y="3463668"/>
            <a:ext cx="2467474" cy="156329"/>
          </a:xfrm>
          <a:prstGeom prst="rightArrow">
            <a:avLst>
              <a:gd name="adj1" fmla="val 6673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99672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E1BD565-1373-4AC9-9F7B-A10524F1B093}"/>
              </a:ext>
            </a:extLst>
          </p:cNvPr>
          <p:cNvPicPr>
            <a:picLocks noChangeAspect="1"/>
          </p:cNvPicPr>
          <p:nvPr/>
        </p:nvPicPr>
        <p:blipFill rotWithShape="1">
          <a:blip r:embed="rId2"/>
          <a:srcRect l="60726" t="29637" r="7580" b="10148"/>
          <a:stretch/>
        </p:blipFill>
        <p:spPr>
          <a:xfrm>
            <a:off x="491613" y="656302"/>
            <a:ext cx="10451691" cy="5957198"/>
          </a:xfrm>
          <a:prstGeom prst="rect">
            <a:avLst/>
          </a:prstGeom>
        </p:spPr>
      </p:pic>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3"/>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4"/>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3266064" y="0"/>
            <a:ext cx="4043671" cy="523220"/>
          </a:xfrm>
          <a:prstGeom prst="rect">
            <a:avLst/>
          </a:prstGeom>
        </p:spPr>
        <p:txBody>
          <a:bodyPr wrap="none">
            <a:spAutoFit/>
          </a:bodyPr>
          <a:lstStyle/>
          <a:p>
            <a:r>
              <a:rPr lang="it-IT" sz="2800" b="1" dirty="0">
                <a:solidFill>
                  <a:schemeClr val="accent1">
                    <a:lumMod val="75000"/>
                  </a:schemeClr>
                </a:solidFill>
              </a:rPr>
              <a:t>I COMUNI: MONTIGNOSO</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5"/>
          <a:stretch>
            <a:fillRect/>
          </a:stretch>
        </p:blipFill>
        <p:spPr>
          <a:xfrm>
            <a:off x="0" y="5944284"/>
            <a:ext cx="1543665" cy="896796"/>
          </a:xfrm>
          <a:prstGeom prst="rect">
            <a:avLst/>
          </a:prstGeom>
        </p:spPr>
      </p:pic>
      <p:sp>
        <p:nvSpPr>
          <p:cNvPr id="10" name="Freccia a destra 9">
            <a:extLst>
              <a:ext uri="{FF2B5EF4-FFF2-40B4-BE49-F238E27FC236}">
                <a16:creationId xmlns:a16="http://schemas.microsoft.com/office/drawing/2014/main" id="{B74EC860-ED11-49A5-B503-26DBE5A9BE20}"/>
              </a:ext>
            </a:extLst>
          </p:cNvPr>
          <p:cNvSpPr/>
          <p:nvPr/>
        </p:nvSpPr>
        <p:spPr>
          <a:xfrm rot="19477146">
            <a:off x="6422589" y="5685986"/>
            <a:ext cx="1980034" cy="236960"/>
          </a:xfrm>
          <a:prstGeom prst="rightArrow">
            <a:avLst>
              <a:gd name="adj1" fmla="val 6673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79436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846262" y="30334"/>
            <a:ext cx="1674433" cy="523220"/>
          </a:xfrm>
          <a:prstGeom prst="rect">
            <a:avLst/>
          </a:prstGeom>
        </p:spPr>
        <p:txBody>
          <a:bodyPr wrap="none">
            <a:spAutoFit/>
          </a:bodyPr>
          <a:lstStyle/>
          <a:p>
            <a:r>
              <a:rPr lang="it-IT" sz="2800" b="1" dirty="0">
                <a:solidFill>
                  <a:schemeClr val="accent1">
                    <a:lumMod val="75000"/>
                  </a:schemeClr>
                </a:solidFill>
              </a:rPr>
              <a:t>I COMUNI</a:t>
            </a:r>
          </a:p>
        </p:txBody>
      </p:sp>
      <p:pic>
        <p:nvPicPr>
          <p:cNvPr id="8" name="Immagine 7">
            <a:extLst>
              <a:ext uri="{FF2B5EF4-FFF2-40B4-BE49-F238E27FC236}">
                <a16:creationId xmlns:a16="http://schemas.microsoft.com/office/drawing/2014/main" id="{9DDC6084-0BF8-40C4-A785-6DE395E66E74}"/>
              </a:ext>
            </a:extLst>
          </p:cNvPr>
          <p:cNvPicPr>
            <a:picLocks noChangeAspect="1"/>
          </p:cNvPicPr>
          <p:nvPr/>
        </p:nvPicPr>
        <p:blipFill>
          <a:blip r:embed="rId4"/>
          <a:stretch>
            <a:fillRect/>
          </a:stretch>
        </p:blipFill>
        <p:spPr>
          <a:xfrm>
            <a:off x="0" y="5944284"/>
            <a:ext cx="1543665" cy="896796"/>
          </a:xfrm>
          <a:prstGeom prst="rect">
            <a:avLst/>
          </a:prstGeom>
        </p:spPr>
      </p:pic>
      <p:pic>
        <p:nvPicPr>
          <p:cNvPr id="2" name="Immagine 1">
            <a:extLst>
              <a:ext uri="{FF2B5EF4-FFF2-40B4-BE49-F238E27FC236}">
                <a16:creationId xmlns:a16="http://schemas.microsoft.com/office/drawing/2014/main" id="{FEA94A72-01F4-4352-BE0B-4FFF19D0C42E}"/>
              </a:ext>
            </a:extLst>
          </p:cNvPr>
          <p:cNvPicPr>
            <a:picLocks noChangeAspect="1"/>
          </p:cNvPicPr>
          <p:nvPr/>
        </p:nvPicPr>
        <p:blipFill>
          <a:blip r:embed="rId5"/>
          <a:stretch>
            <a:fillRect/>
          </a:stretch>
        </p:blipFill>
        <p:spPr>
          <a:xfrm>
            <a:off x="940876" y="656302"/>
            <a:ext cx="10310248" cy="5198970"/>
          </a:xfrm>
          <a:prstGeom prst="rect">
            <a:avLst/>
          </a:prstGeom>
        </p:spPr>
      </p:pic>
    </p:spTree>
    <p:extLst>
      <p:ext uri="{BB962C8B-B14F-4D97-AF65-F5344CB8AC3E}">
        <p14:creationId xmlns:p14="http://schemas.microsoft.com/office/powerpoint/2010/main" val="3604872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231EA06-54B8-48EF-8AD3-BAB4E79EBF4C}"/>
              </a:ext>
            </a:extLst>
          </p:cNvPr>
          <p:cNvSpPr>
            <a:spLocks noGrp="1"/>
          </p:cNvSpPr>
          <p:nvPr>
            <p:ph type="subTitle" idx="1"/>
          </p:nvPr>
        </p:nvSpPr>
        <p:spPr>
          <a:xfrm>
            <a:off x="1113453" y="252348"/>
            <a:ext cx="9144000" cy="1522173"/>
          </a:xfrm>
        </p:spPr>
        <p:txBody>
          <a:bodyPr>
            <a:normAutofit fontScale="25000" lnSpcReduction="20000"/>
          </a:bodyPr>
          <a:lstStyle/>
          <a:p>
            <a:r>
              <a:rPr lang="it-IT" sz="8600" b="1" dirty="0">
                <a:solidFill>
                  <a:schemeClr val="accent1">
                    <a:lumMod val="60000"/>
                    <a:lumOff val="40000"/>
                  </a:schemeClr>
                </a:solidFill>
              </a:rPr>
              <a:t>Indicatori a supporto del Profilo di Salute</a:t>
            </a:r>
          </a:p>
          <a:p>
            <a:r>
              <a:rPr lang="it-IT" sz="7200" b="1" dirty="0">
                <a:solidFill>
                  <a:schemeClr val="accent1">
                    <a:lumMod val="75000"/>
                  </a:schemeClr>
                </a:solidFill>
              </a:rPr>
              <a:t>RICORSO AI SERVIZI</a:t>
            </a:r>
          </a:p>
          <a:p>
            <a:r>
              <a:rPr lang="it-IT" sz="7200" b="1" dirty="0">
                <a:solidFill>
                  <a:schemeClr val="accent1">
                    <a:lumMod val="75000"/>
                  </a:schemeClr>
                </a:solidFill>
              </a:rPr>
              <a:t>MONITORAGGIO E VALUTAZIONE DEI PERCORSI ASSISTENZIALI E SERVIZI TERRITORIALI</a:t>
            </a:r>
          </a:p>
          <a:p>
            <a:endParaRPr lang="it-IT" sz="7200" b="1" dirty="0">
              <a:solidFill>
                <a:schemeClr val="accent1">
                  <a:lumMod val="75000"/>
                </a:schemeClr>
              </a:solidFill>
            </a:endParaRPr>
          </a:p>
          <a:p>
            <a:r>
              <a:rPr lang="it-IT" sz="7200" dirty="0"/>
              <a:t>Anno 2023</a:t>
            </a:r>
            <a:endParaRPr lang="it-IT" dirty="0"/>
          </a:p>
          <a:p>
            <a:endParaRPr lang="it-IT" dirty="0"/>
          </a:p>
        </p:txBody>
      </p:sp>
      <p:pic>
        <p:nvPicPr>
          <p:cNvPr id="7" name="Immagine 6">
            <a:extLst>
              <a:ext uri="{FF2B5EF4-FFF2-40B4-BE49-F238E27FC236}">
                <a16:creationId xmlns:a16="http://schemas.microsoft.com/office/drawing/2014/main" id="{5C1CA6C7-A170-4D70-B836-E16D8D217F19}"/>
              </a:ext>
            </a:extLst>
          </p:cNvPr>
          <p:cNvPicPr>
            <a:picLocks noChangeAspect="1"/>
          </p:cNvPicPr>
          <p:nvPr/>
        </p:nvPicPr>
        <p:blipFill>
          <a:blip r:embed="rId2"/>
          <a:stretch>
            <a:fillRect/>
          </a:stretch>
        </p:blipFill>
        <p:spPr>
          <a:xfrm>
            <a:off x="10419033" y="183675"/>
            <a:ext cx="1533525" cy="838200"/>
          </a:xfrm>
          <a:prstGeom prst="rect">
            <a:avLst/>
          </a:prstGeom>
        </p:spPr>
      </p:pic>
      <p:pic>
        <p:nvPicPr>
          <p:cNvPr id="8" name="Immagine 7">
            <a:extLst>
              <a:ext uri="{FF2B5EF4-FFF2-40B4-BE49-F238E27FC236}">
                <a16:creationId xmlns:a16="http://schemas.microsoft.com/office/drawing/2014/main" id="{87DC9B8F-25EA-483B-AE9A-7F1F55963362}"/>
              </a:ext>
            </a:extLst>
          </p:cNvPr>
          <p:cNvPicPr>
            <a:picLocks noChangeAspect="1"/>
          </p:cNvPicPr>
          <p:nvPr/>
        </p:nvPicPr>
        <p:blipFill rotWithShape="1">
          <a:blip r:embed="rId3"/>
          <a:srcRect r="14404"/>
          <a:stretch/>
        </p:blipFill>
        <p:spPr>
          <a:xfrm>
            <a:off x="126456" y="67682"/>
            <a:ext cx="1973993" cy="828675"/>
          </a:xfrm>
          <a:prstGeom prst="rect">
            <a:avLst/>
          </a:prstGeom>
        </p:spPr>
      </p:pic>
      <p:sp>
        <p:nvSpPr>
          <p:cNvPr id="9" name="CasellaDiTesto 8">
            <a:extLst>
              <a:ext uri="{FF2B5EF4-FFF2-40B4-BE49-F238E27FC236}">
                <a16:creationId xmlns:a16="http://schemas.microsoft.com/office/drawing/2014/main" id="{1ACF624B-2233-4288-8405-BD2DABAB335E}"/>
              </a:ext>
            </a:extLst>
          </p:cNvPr>
          <p:cNvSpPr txBox="1"/>
          <p:nvPr/>
        </p:nvSpPr>
        <p:spPr>
          <a:xfrm>
            <a:off x="577729" y="2398040"/>
            <a:ext cx="1083182" cy="369332"/>
          </a:xfrm>
          <a:prstGeom prst="rect">
            <a:avLst/>
          </a:prstGeom>
          <a:noFill/>
        </p:spPr>
        <p:txBody>
          <a:bodyPr wrap="none" rtlCol="0">
            <a:spAutoFit/>
          </a:bodyPr>
          <a:lstStyle/>
          <a:p>
            <a:r>
              <a:rPr lang="it-IT" b="1" dirty="0"/>
              <a:t>LEGENDA</a:t>
            </a:r>
          </a:p>
        </p:txBody>
      </p:sp>
      <p:sp>
        <p:nvSpPr>
          <p:cNvPr id="11" name="Ovale 10">
            <a:extLst>
              <a:ext uri="{FF2B5EF4-FFF2-40B4-BE49-F238E27FC236}">
                <a16:creationId xmlns:a16="http://schemas.microsoft.com/office/drawing/2014/main" id="{2EA85E81-2B68-4180-A1DE-EA7C74ED27D4}"/>
              </a:ext>
            </a:extLst>
          </p:cNvPr>
          <p:cNvSpPr/>
          <p:nvPr/>
        </p:nvSpPr>
        <p:spPr>
          <a:xfrm>
            <a:off x="1567926" y="2935251"/>
            <a:ext cx="195943" cy="2052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13" name="CasellaDiTesto 12">
            <a:extLst>
              <a:ext uri="{FF2B5EF4-FFF2-40B4-BE49-F238E27FC236}">
                <a16:creationId xmlns:a16="http://schemas.microsoft.com/office/drawing/2014/main" id="{DF2609FF-0757-4391-A393-ED24B6A3A98C}"/>
              </a:ext>
            </a:extLst>
          </p:cNvPr>
          <p:cNvSpPr txBox="1"/>
          <p:nvPr/>
        </p:nvSpPr>
        <p:spPr>
          <a:xfrm>
            <a:off x="3116577" y="2808515"/>
            <a:ext cx="5818131" cy="369332"/>
          </a:xfrm>
          <a:prstGeom prst="rect">
            <a:avLst/>
          </a:prstGeom>
          <a:noFill/>
        </p:spPr>
        <p:txBody>
          <a:bodyPr wrap="none" rtlCol="0">
            <a:spAutoFit/>
          </a:bodyPr>
          <a:lstStyle/>
          <a:p>
            <a:r>
              <a:rPr lang="it-IT" dirty="0"/>
              <a:t>valore della Zona, colore a seconda del raggiungimento MeS</a:t>
            </a:r>
          </a:p>
        </p:txBody>
      </p:sp>
      <p:sp>
        <p:nvSpPr>
          <p:cNvPr id="14" name="Rombo 13">
            <a:extLst>
              <a:ext uri="{FF2B5EF4-FFF2-40B4-BE49-F238E27FC236}">
                <a16:creationId xmlns:a16="http://schemas.microsoft.com/office/drawing/2014/main" id="{11506DA6-1853-4614-B811-0D7BB7A3D4B6}"/>
              </a:ext>
            </a:extLst>
          </p:cNvPr>
          <p:cNvSpPr/>
          <p:nvPr/>
        </p:nvSpPr>
        <p:spPr>
          <a:xfrm>
            <a:off x="1567926" y="3390890"/>
            <a:ext cx="236567" cy="2379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5" name="CasellaDiTesto 14">
            <a:extLst>
              <a:ext uri="{FF2B5EF4-FFF2-40B4-BE49-F238E27FC236}">
                <a16:creationId xmlns:a16="http://schemas.microsoft.com/office/drawing/2014/main" id="{28A8AA30-BAE7-49E8-B0C9-541EDAC969F7}"/>
              </a:ext>
            </a:extLst>
          </p:cNvPr>
          <p:cNvSpPr txBox="1"/>
          <p:nvPr/>
        </p:nvSpPr>
        <p:spPr>
          <a:xfrm>
            <a:off x="1904224" y="3297600"/>
            <a:ext cx="1344855" cy="369332"/>
          </a:xfrm>
          <a:prstGeom prst="rect">
            <a:avLst/>
          </a:prstGeom>
          <a:noFill/>
        </p:spPr>
        <p:txBody>
          <a:bodyPr wrap="none" rtlCol="0">
            <a:spAutoFit/>
          </a:bodyPr>
          <a:lstStyle/>
          <a:p>
            <a:r>
              <a:rPr lang="it-IT" dirty="0"/>
              <a:t>valore ATNO</a:t>
            </a:r>
          </a:p>
        </p:txBody>
      </p:sp>
      <p:cxnSp>
        <p:nvCxnSpPr>
          <p:cNvPr id="17" name="Connettore diritto 16">
            <a:extLst>
              <a:ext uri="{FF2B5EF4-FFF2-40B4-BE49-F238E27FC236}">
                <a16:creationId xmlns:a16="http://schemas.microsoft.com/office/drawing/2014/main" id="{940BCEFE-249F-4FB7-AA30-2B6BF89F3D2A}"/>
              </a:ext>
            </a:extLst>
          </p:cNvPr>
          <p:cNvCxnSpPr>
            <a:cxnSpLocks/>
          </p:cNvCxnSpPr>
          <p:nvPr/>
        </p:nvCxnSpPr>
        <p:spPr>
          <a:xfrm>
            <a:off x="1686209" y="3844212"/>
            <a:ext cx="0" cy="4105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92BDD61F-4789-4C68-B2F6-15C97AF90082}"/>
              </a:ext>
            </a:extLst>
          </p:cNvPr>
          <p:cNvSpPr txBox="1"/>
          <p:nvPr/>
        </p:nvSpPr>
        <p:spPr>
          <a:xfrm>
            <a:off x="1932215" y="3864819"/>
            <a:ext cx="2368725" cy="369332"/>
          </a:xfrm>
          <a:prstGeom prst="rect">
            <a:avLst/>
          </a:prstGeom>
          <a:noFill/>
        </p:spPr>
        <p:txBody>
          <a:bodyPr wrap="none" rtlCol="0">
            <a:spAutoFit/>
          </a:bodyPr>
          <a:lstStyle/>
          <a:p>
            <a:r>
              <a:rPr lang="it-IT" dirty="0"/>
              <a:t>valore Regione Toscana</a:t>
            </a:r>
          </a:p>
        </p:txBody>
      </p:sp>
      <p:sp>
        <p:nvSpPr>
          <p:cNvPr id="18" name="Ovale 17">
            <a:extLst>
              <a:ext uri="{FF2B5EF4-FFF2-40B4-BE49-F238E27FC236}">
                <a16:creationId xmlns:a16="http://schemas.microsoft.com/office/drawing/2014/main" id="{AABDBB31-969C-4803-BCC4-332661E100E1}"/>
              </a:ext>
            </a:extLst>
          </p:cNvPr>
          <p:cNvSpPr/>
          <p:nvPr/>
        </p:nvSpPr>
        <p:spPr>
          <a:xfrm>
            <a:off x="1915795" y="2928243"/>
            <a:ext cx="195943" cy="2052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24" name="Ovale 23">
            <a:extLst>
              <a:ext uri="{FF2B5EF4-FFF2-40B4-BE49-F238E27FC236}">
                <a16:creationId xmlns:a16="http://schemas.microsoft.com/office/drawing/2014/main" id="{8ACF7240-87F9-4F16-ADD4-078795B5635B}"/>
              </a:ext>
            </a:extLst>
          </p:cNvPr>
          <p:cNvSpPr/>
          <p:nvPr/>
        </p:nvSpPr>
        <p:spPr>
          <a:xfrm>
            <a:off x="2261896" y="2930069"/>
            <a:ext cx="195943" cy="20527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26" name="Ovale 25">
            <a:extLst>
              <a:ext uri="{FF2B5EF4-FFF2-40B4-BE49-F238E27FC236}">
                <a16:creationId xmlns:a16="http://schemas.microsoft.com/office/drawing/2014/main" id="{6814E231-2348-4D79-B02C-9FCC22B6875F}"/>
              </a:ext>
            </a:extLst>
          </p:cNvPr>
          <p:cNvSpPr/>
          <p:nvPr/>
        </p:nvSpPr>
        <p:spPr>
          <a:xfrm>
            <a:off x="2576651" y="2930069"/>
            <a:ext cx="195943" cy="205273"/>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28" name="Ovale 27">
            <a:extLst>
              <a:ext uri="{FF2B5EF4-FFF2-40B4-BE49-F238E27FC236}">
                <a16:creationId xmlns:a16="http://schemas.microsoft.com/office/drawing/2014/main" id="{120D1EE1-63C3-4F39-A197-8254C728327F}"/>
              </a:ext>
            </a:extLst>
          </p:cNvPr>
          <p:cNvSpPr/>
          <p:nvPr/>
        </p:nvSpPr>
        <p:spPr>
          <a:xfrm>
            <a:off x="2877277" y="2928152"/>
            <a:ext cx="195943" cy="205273"/>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35F0721A-C741-494B-A924-BCA592E5FF8C}"/>
              </a:ext>
            </a:extLst>
          </p:cNvPr>
          <p:cNvSpPr/>
          <p:nvPr/>
        </p:nvSpPr>
        <p:spPr>
          <a:xfrm>
            <a:off x="1904224" y="4405163"/>
            <a:ext cx="3752822" cy="369332"/>
          </a:xfrm>
          <a:prstGeom prst="rect">
            <a:avLst/>
          </a:prstGeom>
        </p:spPr>
        <p:txBody>
          <a:bodyPr wrap="none">
            <a:spAutoFit/>
          </a:bodyPr>
          <a:lstStyle/>
          <a:p>
            <a:r>
              <a:rPr lang="it-IT" dirty="0"/>
              <a:t>peggiore valore della Regione Toscana</a:t>
            </a:r>
          </a:p>
        </p:txBody>
      </p:sp>
      <p:sp>
        <p:nvSpPr>
          <p:cNvPr id="32" name="CasellaDiTesto 31">
            <a:extLst>
              <a:ext uri="{FF2B5EF4-FFF2-40B4-BE49-F238E27FC236}">
                <a16:creationId xmlns:a16="http://schemas.microsoft.com/office/drawing/2014/main" id="{F6A4C3C7-BC5D-4EC2-817B-C5677FB06319}"/>
              </a:ext>
            </a:extLst>
          </p:cNvPr>
          <p:cNvSpPr txBox="1"/>
          <p:nvPr/>
        </p:nvSpPr>
        <p:spPr>
          <a:xfrm>
            <a:off x="1929246" y="4921123"/>
            <a:ext cx="3694601" cy="369332"/>
          </a:xfrm>
          <a:prstGeom prst="rect">
            <a:avLst/>
          </a:prstGeom>
          <a:noFill/>
        </p:spPr>
        <p:txBody>
          <a:bodyPr wrap="none" rtlCol="0">
            <a:spAutoFit/>
          </a:bodyPr>
          <a:lstStyle/>
          <a:p>
            <a:r>
              <a:rPr lang="it-IT" dirty="0"/>
              <a:t>migliore valore della Regione Toscana</a:t>
            </a:r>
          </a:p>
        </p:txBody>
      </p:sp>
      <p:pic>
        <p:nvPicPr>
          <p:cNvPr id="33" name="Immagine 32">
            <a:extLst>
              <a:ext uri="{FF2B5EF4-FFF2-40B4-BE49-F238E27FC236}">
                <a16:creationId xmlns:a16="http://schemas.microsoft.com/office/drawing/2014/main" id="{324302D4-0D88-4B51-9424-0DB412B05CB5}"/>
              </a:ext>
            </a:extLst>
          </p:cNvPr>
          <p:cNvPicPr>
            <a:picLocks noChangeAspect="1"/>
          </p:cNvPicPr>
          <p:nvPr/>
        </p:nvPicPr>
        <p:blipFill>
          <a:blip r:embed="rId4"/>
          <a:stretch>
            <a:fillRect/>
          </a:stretch>
        </p:blipFill>
        <p:spPr>
          <a:xfrm>
            <a:off x="1414746" y="4401537"/>
            <a:ext cx="542925" cy="409575"/>
          </a:xfrm>
          <a:prstGeom prst="rect">
            <a:avLst/>
          </a:prstGeom>
        </p:spPr>
      </p:pic>
      <p:pic>
        <p:nvPicPr>
          <p:cNvPr id="34" name="Immagine 33">
            <a:extLst>
              <a:ext uri="{FF2B5EF4-FFF2-40B4-BE49-F238E27FC236}">
                <a16:creationId xmlns:a16="http://schemas.microsoft.com/office/drawing/2014/main" id="{5869DE1E-8B99-4125-85BA-23EE646F635D}"/>
              </a:ext>
            </a:extLst>
          </p:cNvPr>
          <p:cNvPicPr>
            <a:picLocks noChangeAspect="1"/>
          </p:cNvPicPr>
          <p:nvPr/>
        </p:nvPicPr>
        <p:blipFill>
          <a:blip r:embed="rId5"/>
          <a:stretch>
            <a:fillRect/>
          </a:stretch>
        </p:blipFill>
        <p:spPr>
          <a:xfrm>
            <a:off x="1435683" y="4957740"/>
            <a:ext cx="501050" cy="415966"/>
          </a:xfrm>
          <a:prstGeom prst="rect">
            <a:avLst/>
          </a:prstGeom>
        </p:spPr>
      </p:pic>
    </p:spTree>
    <p:extLst>
      <p:ext uri="{BB962C8B-B14F-4D97-AF65-F5344CB8AC3E}">
        <p14:creationId xmlns:p14="http://schemas.microsoft.com/office/powerpoint/2010/main" val="904501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CEB8689-B3AF-4EDC-B2FA-9F1D83A540BA}"/>
              </a:ext>
            </a:extLst>
          </p:cNvPr>
          <p:cNvPicPr>
            <a:picLocks noChangeAspect="1"/>
          </p:cNvPicPr>
          <p:nvPr/>
        </p:nvPicPr>
        <p:blipFill>
          <a:blip r:embed="rId2"/>
          <a:stretch>
            <a:fillRect/>
          </a:stretch>
        </p:blipFill>
        <p:spPr>
          <a:xfrm>
            <a:off x="415323" y="1085850"/>
            <a:ext cx="11356333" cy="5309118"/>
          </a:xfrm>
          <a:prstGeom prst="rect">
            <a:avLst/>
          </a:prstGeom>
        </p:spPr>
      </p:pic>
      <p:sp>
        <p:nvSpPr>
          <p:cNvPr id="5" name="Rettangolo 4">
            <a:extLst>
              <a:ext uri="{FF2B5EF4-FFF2-40B4-BE49-F238E27FC236}">
                <a16:creationId xmlns:a16="http://schemas.microsoft.com/office/drawing/2014/main" id="{2E8BA2B0-7EC1-4AB3-AC14-123984176570}"/>
              </a:ext>
            </a:extLst>
          </p:cNvPr>
          <p:cNvSpPr/>
          <p:nvPr/>
        </p:nvSpPr>
        <p:spPr>
          <a:xfrm>
            <a:off x="2898905" y="1182280"/>
            <a:ext cx="653142" cy="52126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e 1">
            <a:extLst>
              <a:ext uri="{FF2B5EF4-FFF2-40B4-BE49-F238E27FC236}">
                <a16:creationId xmlns:a16="http://schemas.microsoft.com/office/drawing/2014/main" id="{5D83769C-D174-4B51-9982-894E2153DA0E}"/>
              </a:ext>
            </a:extLst>
          </p:cNvPr>
          <p:cNvSpPr/>
          <p:nvPr/>
        </p:nvSpPr>
        <p:spPr>
          <a:xfrm>
            <a:off x="10906125" y="2174174"/>
            <a:ext cx="571500" cy="43567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82B01C6F-32BA-4365-A2A8-4409967A9968}"/>
              </a:ext>
            </a:extLst>
          </p:cNvPr>
          <p:cNvPicPr>
            <a:picLocks noChangeAspect="1"/>
          </p:cNvPicPr>
          <p:nvPr/>
        </p:nvPicPr>
        <p:blipFill>
          <a:blip r:embed="rId3"/>
          <a:stretch>
            <a:fillRect/>
          </a:stretch>
        </p:blipFill>
        <p:spPr>
          <a:xfrm>
            <a:off x="61234" y="2174174"/>
            <a:ext cx="653141" cy="542230"/>
          </a:xfrm>
          <a:prstGeom prst="rect">
            <a:avLst/>
          </a:prstGeom>
        </p:spPr>
      </p:pic>
    </p:spTree>
    <p:extLst>
      <p:ext uri="{BB962C8B-B14F-4D97-AF65-F5344CB8AC3E}">
        <p14:creationId xmlns:p14="http://schemas.microsoft.com/office/powerpoint/2010/main" val="915002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2B3EF79-CF43-47FC-A2BF-686A86E9D851}"/>
              </a:ext>
            </a:extLst>
          </p:cNvPr>
          <p:cNvPicPr>
            <a:picLocks noChangeAspect="1"/>
          </p:cNvPicPr>
          <p:nvPr/>
        </p:nvPicPr>
        <p:blipFill>
          <a:blip r:embed="rId2"/>
          <a:stretch>
            <a:fillRect/>
          </a:stretch>
        </p:blipFill>
        <p:spPr>
          <a:xfrm>
            <a:off x="1076325" y="165423"/>
            <a:ext cx="10291859" cy="6568768"/>
          </a:xfrm>
          <a:prstGeom prst="rect">
            <a:avLst/>
          </a:prstGeom>
        </p:spPr>
      </p:pic>
      <p:sp>
        <p:nvSpPr>
          <p:cNvPr id="3" name="Rettangolo 2">
            <a:extLst>
              <a:ext uri="{FF2B5EF4-FFF2-40B4-BE49-F238E27FC236}">
                <a16:creationId xmlns:a16="http://schemas.microsoft.com/office/drawing/2014/main" id="{E43AEA11-7A65-4DAE-9ACD-61CA0EB65B26}"/>
              </a:ext>
            </a:extLst>
          </p:cNvPr>
          <p:cNvSpPr/>
          <p:nvPr/>
        </p:nvSpPr>
        <p:spPr>
          <a:xfrm>
            <a:off x="3156080" y="544285"/>
            <a:ext cx="653142" cy="6148291"/>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C01B4DC-0DEC-45CC-B97D-2B13FD235B22}"/>
              </a:ext>
            </a:extLst>
          </p:cNvPr>
          <p:cNvPicPr>
            <a:picLocks noChangeAspect="1"/>
          </p:cNvPicPr>
          <p:nvPr/>
        </p:nvPicPr>
        <p:blipFill>
          <a:blip r:embed="rId3"/>
          <a:stretch>
            <a:fillRect/>
          </a:stretch>
        </p:blipFill>
        <p:spPr>
          <a:xfrm>
            <a:off x="497245" y="1231199"/>
            <a:ext cx="653141" cy="542230"/>
          </a:xfrm>
          <a:prstGeom prst="rect">
            <a:avLst/>
          </a:prstGeom>
        </p:spPr>
      </p:pic>
      <p:sp>
        <p:nvSpPr>
          <p:cNvPr id="6" name="Ovale 5">
            <a:extLst>
              <a:ext uri="{FF2B5EF4-FFF2-40B4-BE49-F238E27FC236}">
                <a16:creationId xmlns:a16="http://schemas.microsoft.com/office/drawing/2014/main" id="{B882BEC0-DDD9-43DC-ACFF-0420918FB9C4}"/>
              </a:ext>
            </a:extLst>
          </p:cNvPr>
          <p:cNvSpPr/>
          <p:nvPr/>
        </p:nvSpPr>
        <p:spPr>
          <a:xfrm flipV="1">
            <a:off x="10477500" y="1301941"/>
            <a:ext cx="571500" cy="40074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60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177059" y="92543"/>
            <a:ext cx="3278205" cy="400110"/>
          </a:xfrm>
          <a:prstGeom prst="rect">
            <a:avLst/>
          </a:prstGeom>
        </p:spPr>
        <p:txBody>
          <a:bodyPr wrap="none">
            <a:spAutoFit/>
          </a:bodyPr>
          <a:lstStyle/>
          <a:p>
            <a:r>
              <a:rPr lang="it-IT" sz="2000" b="1" dirty="0">
                <a:solidFill>
                  <a:schemeClr val="accent1">
                    <a:lumMod val="75000"/>
                  </a:schemeClr>
                </a:solidFill>
              </a:rPr>
              <a:t>PERCENTUALE OVER 74 ANNI</a:t>
            </a:r>
          </a:p>
        </p:txBody>
      </p:sp>
      <p:pic>
        <p:nvPicPr>
          <p:cNvPr id="2" name="Immagine 1">
            <a:extLst>
              <a:ext uri="{FF2B5EF4-FFF2-40B4-BE49-F238E27FC236}">
                <a16:creationId xmlns:a16="http://schemas.microsoft.com/office/drawing/2014/main" id="{EDE5F267-4C82-430A-AF81-53B8D56E0C25}"/>
              </a:ext>
            </a:extLst>
          </p:cNvPr>
          <p:cNvPicPr>
            <a:picLocks noChangeAspect="1"/>
          </p:cNvPicPr>
          <p:nvPr/>
        </p:nvPicPr>
        <p:blipFill rotWithShape="1">
          <a:blip r:embed="rId5"/>
          <a:srcRect l="6191" t="8996" r="3841" b="13354"/>
          <a:stretch/>
        </p:blipFill>
        <p:spPr>
          <a:xfrm>
            <a:off x="1637201" y="400255"/>
            <a:ext cx="8573599" cy="3257506"/>
          </a:xfrm>
          <a:prstGeom prst="rect">
            <a:avLst/>
          </a:prstGeom>
        </p:spPr>
      </p:pic>
      <p:cxnSp>
        <p:nvCxnSpPr>
          <p:cNvPr id="8" name="Connettore 2 7">
            <a:extLst>
              <a:ext uri="{FF2B5EF4-FFF2-40B4-BE49-F238E27FC236}">
                <a16:creationId xmlns:a16="http://schemas.microsoft.com/office/drawing/2014/main" id="{F624CDE7-61AC-4D5F-83F6-F54E15194D71}"/>
              </a:ext>
            </a:extLst>
          </p:cNvPr>
          <p:cNvCxnSpPr>
            <a:cxnSpLocks/>
          </p:cNvCxnSpPr>
          <p:nvPr/>
        </p:nvCxnSpPr>
        <p:spPr>
          <a:xfrm>
            <a:off x="3569245" y="959603"/>
            <a:ext cx="11353" cy="5179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B53DE411-0796-4714-9B2D-1D9AEFBA20E4}"/>
              </a:ext>
            </a:extLst>
          </p:cNvPr>
          <p:cNvSpPr/>
          <p:nvPr/>
        </p:nvSpPr>
        <p:spPr>
          <a:xfrm>
            <a:off x="1771746" y="5716632"/>
            <a:ext cx="9772698" cy="1077218"/>
          </a:xfrm>
          <a:prstGeom prst="rect">
            <a:avLst/>
          </a:prstGeom>
        </p:spPr>
        <p:txBody>
          <a:bodyPr wrap="square">
            <a:spAutoFit/>
          </a:bodyPr>
          <a:lstStyle/>
          <a:p>
            <a:pPr algn="just"/>
            <a:r>
              <a:rPr lang="it-IT" sz="1600" dirty="0"/>
              <a:t>Il progressivo invecchiamento della popolazione sta portando ad un aumento della percentuale di grandi anziani sui territori. Le persone di 75 anni o più nel 2024 (dati provvisori ISTAT) rappresentano il 14,4% della popolazione residente, aumentati di circa 3 punti percentuali negli ultimi 20 anni. L’aumento degli anziani comporta ovviamente un maggior carico assistenziale per famiglie e servizi territoriali.</a:t>
            </a:r>
          </a:p>
        </p:txBody>
      </p:sp>
      <p:pic>
        <p:nvPicPr>
          <p:cNvPr id="11" name="Immagine 10">
            <a:extLst>
              <a:ext uri="{FF2B5EF4-FFF2-40B4-BE49-F238E27FC236}">
                <a16:creationId xmlns:a16="http://schemas.microsoft.com/office/drawing/2014/main" id="{09557A79-51B5-43C9-98A0-EDA1C6618FB2}"/>
              </a:ext>
            </a:extLst>
          </p:cNvPr>
          <p:cNvPicPr>
            <a:picLocks noChangeAspect="1"/>
          </p:cNvPicPr>
          <p:nvPr/>
        </p:nvPicPr>
        <p:blipFill rotWithShape="1">
          <a:blip r:embed="rId6"/>
          <a:srcRect t="10607"/>
          <a:stretch/>
        </p:blipFill>
        <p:spPr>
          <a:xfrm>
            <a:off x="2809509" y="3881942"/>
            <a:ext cx="6369850" cy="1757465"/>
          </a:xfrm>
          <a:prstGeom prst="rect">
            <a:avLst/>
          </a:prstGeom>
        </p:spPr>
      </p:pic>
    </p:spTree>
    <p:extLst>
      <p:ext uri="{BB962C8B-B14F-4D97-AF65-F5344CB8AC3E}">
        <p14:creationId xmlns:p14="http://schemas.microsoft.com/office/powerpoint/2010/main" val="34876163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2087339-FCC2-479E-85D3-F09AF802DE01}"/>
              </a:ext>
            </a:extLst>
          </p:cNvPr>
          <p:cNvPicPr>
            <a:picLocks noChangeAspect="1"/>
          </p:cNvPicPr>
          <p:nvPr/>
        </p:nvPicPr>
        <p:blipFill>
          <a:blip r:embed="rId2"/>
          <a:stretch>
            <a:fillRect/>
          </a:stretch>
        </p:blipFill>
        <p:spPr>
          <a:xfrm>
            <a:off x="669014" y="552450"/>
            <a:ext cx="11389879" cy="4348163"/>
          </a:xfrm>
          <a:prstGeom prst="rect">
            <a:avLst/>
          </a:prstGeom>
        </p:spPr>
      </p:pic>
      <p:sp>
        <p:nvSpPr>
          <p:cNvPr id="3" name="Rettangolo 2">
            <a:extLst>
              <a:ext uri="{FF2B5EF4-FFF2-40B4-BE49-F238E27FC236}">
                <a16:creationId xmlns:a16="http://schemas.microsoft.com/office/drawing/2014/main" id="{66C4E279-30BB-4708-9D2B-F0167D5A879A}"/>
              </a:ext>
            </a:extLst>
          </p:cNvPr>
          <p:cNvSpPr/>
          <p:nvPr/>
        </p:nvSpPr>
        <p:spPr>
          <a:xfrm>
            <a:off x="2994155" y="1096735"/>
            <a:ext cx="653142" cy="392293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794FAA62-07B1-483B-B766-34FD48A64A95}"/>
              </a:ext>
            </a:extLst>
          </p:cNvPr>
          <p:cNvPicPr>
            <a:picLocks noChangeAspect="1"/>
          </p:cNvPicPr>
          <p:nvPr/>
        </p:nvPicPr>
        <p:blipFill>
          <a:blip r:embed="rId3"/>
          <a:stretch>
            <a:fillRect/>
          </a:stretch>
        </p:blipFill>
        <p:spPr>
          <a:xfrm>
            <a:off x="308348" y="2414245"/>
            <a:ext cx="542925" cy="409575"/>
          </a:xfrm>
          <a:prstGeom prst="rect">
            <a:avLst/>
          </a:prstGeom>
        </p:spPr>
      </p:pic>
      <p:pic>
        <p:nvPicPr>
          <p:cNvPr id="9" name="Immagine 8">
            <a:extLst>
              <a:ext uri="{FF2B5EF4-FFF2-40B4-BE49-F238E27FC236}">
                <a16:creationId xmlns:a16="http://schemas.microsoft.com/office/drawing/2014/main" id="{7ADADAD3-20E6-4289-A651-E5BB511B37A5}"/>
              </a:ext>
            </a:extLst>
          </p:cNvPr>
          <p:cNvPicPr>
            <a:picLocks noChangeAspect="1"/>
          </p:cNvPicPr>
          <p:nvPr/>
        </p:nvPicPr>
        <p:blipFill>
          <a:blip r:embed="rId4"/>
          <a:stretch>
            <a:fillRect/>
          </a:stretch>
        </p:blipFill>
        <p:spPr>
          <a:xfrm>
            <a:off x="308348" y="4120116"/>
            <a:ext cx="542591" cy="408467"/>
          </a:xfrm>
          <a:prstGeom prst="rect">
            <a:avLst/>
          </a:prstGeom>
        </p:spPr>
      </p:pic>
      <p:sp>
        <p:nvSpPr>
          <p:cNvPr id="10" name="Ovale 9">
            <a:extLst>
              <a:ext uri="{FF2B5EF4-FFF2-40B4-BE49-F238E27FC236}">
                <a16:creationId xmlns:a16="http://schemas.microsoft.com/office/drawing/2014/main" id="{AA0555DE-8D9D-4CFF-BAE2-F7049502E276}"/>
              </a:ext>
            </a:extLst>
          </p:cNvPr>
          <p:cNvSpPr/>
          <p:nvPr/>
        </p:nvSpPr>
        <p:spPr>
          <a:xfrm>
            <a:off x="5686688" y="2388145"/>
            <a:ext cx="571500" cy="4356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Ovale 12">
            <a:extLst>
              <a:ext uri="{FF2B5EF4-FFF2-40B4-BE49-F238E27FC236}">
                <a16:creationId xmlns:a16="http://schemas.microsoft.com/office/drawing/2014/main" id="{E8D1006A-E669-4BD7-9B74-CA081F99EDAD}"/>
              </a:ext>
            </a:extLst>
          </p:cNvPr>
          <p:cNvSpPr/>
          <p:nvPr/>
        </p:nvSpPr>
        <p:spPr>
          <a:xfrm>
            <a:off x="5686688" y="4120116"/>
            <a:ext cx="571500" cy="4356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245132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2CACE9-76E8-4B85-B2D7-8FC3240A4FEF}"/>
              </a:ext>
            </a:extLst>
          </p:cNvPr>
          <p:cNvPicPr>
            <a:picLocks noChangeAspect="1"/>
          </p:cNvPicPr>
          <p:nvPr/>
        </p:nvPicPr>
        <p:blipFill rotWithShape="1">
          <a:blip r:embed="rId2"/>
          <a:srcRect r="2252"/>
          <a:stretch/>
        </p:blipFill>
        <p:spPr>
          <a:xfrm>
            <a:off x="818540" y="564959"/>
            <a:ext cx="11312836" cy="4991100"/>
          </a:xfrm>
          <a:prstGeom prst="rect">
            <a:avLst/>
          </a:prstGeom>
        </p:spPr>
      </p:pic>
      <p:sp>
        <p:nvSpPr>
          <p:cNvPr id="3" name="Rettangolo 2">
            <a:extLst>
              <a:ext uri="{FF2B5EF4-FFF2-40B4-BE49-F238E27FC236}">
                <a16:creationId xmlns:a16="http://schemas.microsoft.com/office/drawing/2014/main" id="{AC57CE1A-C7BC-43A6-9CBB-46E23520C306}"/>
              </a:ext>
            </a:extLst>
          </p:cNvPr>
          <p:cNvSpPr/>
          <p:nvPr/>
        </p:nvSpPr>
        <p:spPr>
          <a:xfrm>
            <a:off x="3041780" y="1030060"/>
            <a:ext cx="653142" cy="465636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A43DF99E-B818-4128-AE5D-AD905D30928A}"/>
              </a:ext>
            </a:extLst>
          </p:cNvPr>
          <p:cNvPicPr>
            <a:picLocks noChangeAspect="1"/>
          </p:cNvPicPr>
          <p:nvPr/>
        </p:nvPicPr>
        <p:blipFill>
          <a:blip r:embed="rId3"/>
          <a:stretch>
            <a:fillRect/>
          </a:stretch>
        </p:blipFill>
        <p:spPr>
          <a:xfrm>
            <a:off x="165399" y="3038475"/>
            <a:ext cx="653141" cy="542230"/>
          </a:xfrm>
          <a:prstGeom prst="rect">
            <a:avLst/>
          </a:prstGeom>
        </p:spPr>
      </p:pic>
      <p:sp>
        <p:nvSpPr>
          <p:cNvPr id="7" name="Ovale 6">
            <a:extLst>
              <a:ext uri="{FF2B5EF4-FFF2-40B4-BE49-F238E27FC236}">
                <a16:creationId xmlns:a16="http://schemas.microsoft.com/office/drawing/2014/main" id="{A1DA3F5E-29F3-4E1D-BA06-34EE27934634}"/>
              </a:ext>
            </a:extLst>
          </p:cNvPr>
          <p:cNvSpPr/>
          <p:nvPr/>
        </p:nvSpPr>
        <p:spPr>
          <a:xfrm flipV="1">
            <a:off x="11306175" y="3028255"/>
            <a:ext cx="571500" cy="40074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98247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5186FDB-FF42-4EFB-A23E-C70190B612C7}"/>
              </a:ext>
            </a:extLst>
          </p:cNvPr>
          <p:cNvPicPr>
            <a:picLocks noChangeAspect="1"/>
          </p:cNvPicPr>
          <p:nvPr/>
        </p:nvPicPr>
        <p:blipFill>
          <a:blip r:embed="rId2"/>
          <a:stretch>
            <a:fillRect/>
          </a:stretch>
        </p:blipFill>
        <p:spPr>
          <a:xfrm>
            <a:off x="790575" y="493421"/>
            <a:ext cx="11401425" cy="3869029"/>
          </a:xfrm>
          <a:prstGeom prst="rect">
            <a:avLst/>
          </a:prstGeom>
        </p:spPr>
      </p:pic>
      <p:sp>
        <p:nvSpPr>
          <p:cNvPr id="3" name="Rettangolo 2">
            <a:extLst>
              <a:ext uri="{FF2B5EF4-FFF2-40B4-BE49-F238E27FC236}">
                <a16:creationId xmlns:a16="http://schemas.microsoft.com/office/drawing/2014/main" id="{6EE45C18-9276-47D8-96C4-9D5FD05D0AC5}"/>
              </a:ext>
            </a:extLst>
          </p:cNvPr>
          <p:cNvSpPr/>
          <p:nvPr/>
        </p:nvSpPr>
        <p:spPr>
          <a:xfrm>
            <a:off x="3117980" y="1153886"/>
            <a:ext cx="653142" cy="314188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50144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D40C25A-7CDB-4BEA-AD4A-9D9BC3CECA67}"/>
              </a:ext>
            </a:extLst>
          </p:cNvPr>
          <p:cNvPicPr>
            <a:picLocks noChangeAspect="1"/>
          </p:cNvPicPr>
          <p:nvPr/>
        </p:nvPicPr>
        <p:blipFill>
          <a:blip r:embed="rId2"/>
          <a:stretch>
            <a:fillRect/>
          </a:stretch>
        </p:blipFill>
        <p:spPr>
          <a:xfrm>
            <a:off x="938752" y="553811"/>
            <a:ext cx="11180928" cy="4305300"/>
          </a:xfrm>
          <a:prstGeom prst="rect">
            <a:avLst/>
          </a:prstGeom>
        </p:spPr>
      </p:pic>
      <p:sp>
        <p:nvSpPr>
          <p:cNvPr id="3" name="Rettangolo 2">
            <a:extLst>
              <a:ext uri="{FF2B5EF4-FFF2-40B4-BE49-F238E27FC236}">
                <a16:creationId xmlns:a16="http://schemas.microsoft.com/office/drawing/2014/main" id="{B2C86830-8A67-4FAD-B66F-CA8C842A0B17}"/>
              </a:ext>
            </a:extLst>
          </p:cNvPr>
          <p:cNvSpPr/>
          <p:nvPr/>
        </p:nvSpPr>
        <p:spPr>
          <a:xfrm>
            <a:off x="3124200" y="1001486"/>
            <a:ext cx="770747" cy="3741964"/>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a:extLst>
              <a:ext uri="{FF2B5EF4-FFF2-40B4-BE49-F238E27FC236}">
                <a16:creationId xmlns:a16="http://schemas.microsoft.com/office/drawing/2014/main" id="{DC8C585E-6CE6-461D-9BC5-97CC1308870F}"/>
              </a:ext>
            </a:extLst>
          </p:cNvPr>
          <p:cNvSpPr/>
          <p:nvPr/>
        </p:nvSpPr>
        <p:spPr>
          <a:xfrm>
            <a:off x="314325" y="3000375"/>
            <a:ext cx="624427" cy="31432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38693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B693B26-CEFA-444D-847C-57B5B3625B83}"/>
              </a:ext>
            </a:extLst>
          </p:cNvPr>
          <p:cNvPicPr>
            <a:picLocks noChangeAspect="1"/>
          </p:cNvPicPr>
          <p:nvPr/>
        </p:nvPicPr>
        <p:blipFill>
          <a:blip r:embed="rId2"/>
          <a:stretch>
            <a:fillRect/>
          </a:stretch>
        </p:blipFill>
        <p:spPr>
          <a:xfrm>
            <a:off x="355180" y="203200"/>
            <a:ext cx="11836820" cy="3225800"/>
          </a:xfrm>
          <a:prstGeom prst="rect">
            <a:avLst/>
          </a:prstGeom>
        </p:spPr>
      </p:pic>
      <p:sp>
        <p:nvSpPr>
          <p:cNvPr id="3" name="Rettangolo 2">
            <a:extLst>
              <a:ext uri="{FF2B5EF4-FFF2-40B4-BE49-F238E27FC236}">
                <a16:creationId xmlns:a16="http://schemas.microsoft.com/office/drawing/2014/main" id="{12190E40-B52C-46CD-9F62-047ACA0864AB}"/>
              </a:ext>
            </a:extLst>
          </p:cNvPr>
          <p:cNvSpPr/>
          <p:nvPr/>
        </p:nvSpPr>
        <p:spPr>
          <a:xfrm>
            <a:off x="2803655" y="638222"/>
            <a:ext cx="781050" cy="279077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4E599839-9A6C-4C03-8A9D-48AF1427FF3D}"/>
              </a:ext>
            </a:extLst>
          </p:cNvPr>
          <p:cNvPicPr>
            <a:picLocks noChangeAspect="1"/>
          </p:cNvPicPr>
          <p:nvPr/>
        </p:nvPicPr>
        <p:blipFill>
          <a:blip r:embed="rId3"/>
          <a:stretch>
            <a:fillRect/>
          </a:stretch>
        </p:blipFill>
        <p:spPr>
          <a:xfrm>
            <a:off x="0" y="1366495"/>
            <a:ext cx="542925" cy="409575"/>
          </a:xfrm>
          <a:prstGeom prst="rect">
            <a:avLst/>
          </a:prstGeom>
        </p:spPr>
      </p:pic>
      <p:sp>
        <p:nvSpPr>
          <p:cNvPr id="8" name="Ovale 7">
            <a:extLst>
              <a:ext uri="{FF2B5EF4-FFF2-40B4-BE49-F238E27FC236}">
                <a16:creationId xmlns:a16="http://schemas.microsoft.com/office/drawing/2014/main" id="{66F45965-1CF6-4B7F-AD5D-1A4F2BD152B4}"/>
              </a:ext>
            </a:extLst>
          </p:cNvPr>
          <p:cNvSpPr/>
          <p:nvPr/>
        </p:nvSpPr>
        <p:spPr>
          <a:xfrm>
            <a:off x="5492540" y="1321694"/>
            <a:ext cx="781050" cy="494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5" name="Immagine 14">
            <a:extLst>
              <a:ext uri="{FF2B5EF4-FFF2-40B4-BE49-F238E27FC236}">
                <a16:creationId xmlns:a16="http://schemas.microsoft.com/office/drawing/2014/main" id="{5B6CB6E0-9238-4726-897F-DEFB550841EB}"/>
              </a:ext>
            </a:extLst>
          </p:cNvPr>
          <p:cNvPicPr>
            <a:picLocks noChangeAspect="1"/>
          </p:cNvPicPr>
          <p:nvPr/>
        </p:nvPicPr>
        <p:blipFill>
          <a:blip r:embed="rId3"/>
          <a:stretch>
            <a:fillRect/>
          </a:stretch>
        </p:blipFill>
        <p:spPr>
          <a:xfrm>
            <a:off x="-1" y="1988172"/>
            <a:ext cx="542925" cy="409575"/>
          </a:xfrm>
          <a:prstGeom prst="rect">
            <a:avLst/>
          </a:prstGeom>
        </p:spPr>
      </p:pic>
      <p:sp>
        <p:nvSpPr>
          <p:cNvPr id="16" name="Ovale 15">
            <a:extLst>
              <a:ext uri="{FF2B5EF4-FFF2-40B4-BE49-F238E27FC236}">
                <a16:creationId xmlns:a16="http://schemas.microsoft.com/office/drawing/2014/main" id="{A5713E50-27B6-4ED2-8C71-990123DB954E}"/>
              </a:ext>
            </a:extLst>
          </p:cNvPr>
          <p:cNvSpPr/>
          <p:nvPr/>
        </p:nvSpPr>
        <p:spPr>
          <a:xfrm>
            <a:off x="5524500" y="1945756"/>
            <a:ext cx="781050" cy="494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Ovale 16">
            <a:extLst>
              <a:ext uri="{FF2B5EF4-FFF2-40B4-BE49-F238E27FC236}">
                <a16:creationId xmlns:a16="http://schemas.microsoft.com/office/drawing/2014/main" id="{80622E13-09BB-4711-89FE-CEAF97420971}"/>
              </a:ext>
            </a:extLst>
          </p:cNvPr>
          <p:cNvSpPr/>
          <p:nvPr/>
        </p:nvSpPr>
        <p:spPr>
          <a:xfrm>
            <a:off x="5534025" y="2569818"/>
            <a:ext cx="781050" cy="4944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9" name="Immagine 18">
            <a:extLst>
              <a:ext uri="{FF2B5EF4-FFF2-40B4-BE49-F238E27FC236}">
                <a16:creationId xmlns:a16="http://schemas.microsoft.com/office/drawing/2014/main" id="{4BBD637E-CE65-43AE-9E08-456265BE3395}"/>
              </a:ext>
            </a:extLst>
          </p:cNvPr>
          <p:cNvPicPr>
            <a:picLocks noChangeAspect="1"/>
          </p:cNvPicPr>
          <p:nvPr/>
        </p:nvPicPr>
        <p:blipFill>
          <a:blip r:embed="rId3"/>
          <a:stretch>
            <a:fillRect/>
          </a:stretch>
        </p:blipFill>
        <p:spPr>
          <a:xfrm>
            <a:off x="-2" y="2681287"/>
            <a:ext cx="542925" cy="409575"/>
          </a:xfrm>
          <a:prstGeom prst="rect">
            <a:avLst/>
          </a:prstGeom>
        </p:spPr>
      </p:pic>
    </p:spTree>
    <p:extLst>
      <p:ext uri="{BB962C8B-B14F-4D97-AF65-F5344CB8AC3E}">
        <p14:creationId xmlns:p14="http://schemas.microsoft.com/office/powerpoint/2010/main" val="24844631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5876AD0-88EC-4452-A2B6-D540A068BFE2}"/>
              </a:ext>
            </a:extLst>
          </p:cNvPr>
          <p:cNvPicPr>
            <a:picLocks noChangeAspect="1"/>
          </p:cNvPicPr>
          <p:nvPr/>
        </p:nvPicPr>
        <p:blipFill>
          <a:blip r:embed="rId2"/>
          <a:stretch>
            <a:fillRect/>
          </a:stretch>
        </p:blipFill>
        <p:spPr>
          <a:xfrm>
            <a:off x="125129" y="1706078"/>
            <a:ext cx="12192000" cy="3657600"/>
          </a:xfrm>
          <a:prstGeom prst="rect">
            <a:avLst/>
          </a:prstGeom>
        </p:spPr>
      </p:pic>
      <p:sp>
        <p:nvSpPr>
          <p:cNvPr id="5" name="Ovale 4">
            <a:extLst>
              <a:ext uri="{FF2B5EF4-FFF2-40B4-BE49-F238E27FC236}">
                <a16:creationId xmlns:a16="http://schemas.microsoft.com/office/drawing/2014/main" id="{A143C018-8D61-477B-B808-D059F92EFAB6}"/>
              </a:ext>
            </a:extLst>
          </p:cNvPr>
          <p:cNvSpPr/>
          <p:nvPr/>
        </p:nvSpPr>
        <p:spPr>
          <a:xfrm>
            <a:off x="6304549" y="4658628"/>
            <a:ext cx="1116530" cy="7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Immagine 6">
            <a:extLst>
              <a:ext uri="{FF2B5EF4-FFF2-40B4-BE49-F238E27FC236}">
                <a16:creationId xmlns:a16="http://schemas.microsoft.com/office/drawing/2014/main" id="{84FEB43F-0263-4A6B-8122-0E53B67F5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8658" y="450783"/>
            <a:ext cx="1499132" cy="1499134"/>
          </a:xfrm>
          <a:prstGeom prst="rect">
            <a:avLst/>
          </a:prstGeom>
        </p:spPr>
      </p:pic>
      <p:pic>
        <p:nvPicPr>
          <p:cNvPr id="9" name="Immagine 8">
            <a:extLst>
              <a:ext uri="{FF2B5EF4-FFF2-40B4-BE49-F238E27FC236}">
                <a16:creationId xmlns:a16="http://schemas.microsoft.com/office/drawing/2014/main" id="{71E2EEF7-1013-4C6A-AE1E-D431784B7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58" y="519764"/>
            <a:ext cx="831402" cy="1378016"/>
          </a:xfrm>
          <a:prstGeom prst="rect">
            <a:avLst/>
          </a:prstGeom>
        </p:spPr>
      </p:pic>
    </p:spTree>
    <p:extLst>
      <p:ext uri="{BB962C8B-B14F-4D97-AF65-F5344CB8AC3E}">
        <p14:creationId xmlns:p14="http://schemas.microsoft.com/office/powerpoint/2010/main" val="1793876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B82631A-9443-4C41-8CC8-B0E43E8EBF97}"/>
              </a:ext>
            </a:extLst>
          </p:cNvPr>
          <p:cNvSpPr/>
          <p:nvPr/>
        </p:nvSpPr>
        <p:spPr>
          <a:xfrm>
            <a:off x="3630346" y="-65011"/>
            <a:ext cx="3699667" cy="584775"/>
          </a:xfrm>
          <a:prstGeom prst="rect">
            <a:avLst/>
          </a:prstGeom>
        </p:spPr>
        <p:txBody>
          <a:bodyPr wrap="none">
            <a:spAutoFit/>
          </a:bodyPr>
          <a:lstStyle/>
          <a:p>
            <a:r>
              <a:rPr lang="it-IT" sz="3200" b="1" dirty="0">
                <a:solidFill>
                  <a:schemeClr val="accent1">
                    <a:lumMod val="75000"/>
                  </a:schemeClr>
                </a:solidFill>
              </a:rPr>
              <a:t>OBIETTIVI DI SALUTE</a:t>
            </a:r>
          </a:p>
        </p:txBody>
      </p:sp>
      <p:pic>
        <p:nvPicPr>
          <p:cNvPr id="7" name="Immagine 6">
            <a:extLst>
              <a:ext uri="{FF2B5EF4-FFF2-40B4-BE49-F238E27FC236}">
                <a16:creationId xmlns:a16="http://schemas.microsoft.com/office/drawing/2014/main" id="{97DED5F4-CC99-45A6-9E49-33A37B69B46B}"/>
              </a:ext>
            </a:extLst>
          </p:cNvPr>
          <p:cNvPicPr>
            <a:picLocks noChangeAspect="1"/>
          </p:cNvPicPr>
          <p:nvPr/>
        </p:nvPicPr>
        <p:blipFill>
          <a:blip r:embed="rId2"/>
          <a:stretch>
            <a:fillRect/>
          </a:stretch>
        </p:blipFill>
        <p:spPr>
          <a:xfrm>
            <a:off x="2758096" y="761597"/>
            <a:ext cx="6179419" cy="5831283"/>
          </a:xfrm>
          <a:prstGeom prst="rect">
            <a:avLst/>
          </a:prstGeom>
        </p:spPr>
      </p:pic>
      <p:pic>
        <p:nvPicPr>
          <p:cNvPr id="8" name="Immagine 7">
            <a:extLst>
              <a:ext uri="{FF2B5EF4-FFF2-40B4-BE49-F238E27FC236}">
                <a16:creationId xmlns:a16="http://schemas.microsoft.com/office/drawing/2014/main" id="{857EAD24-A714-4B4A-BDCD-0E905A9D1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013" y="101866"/>
            <a:ext cx="1256896" cy="1256898"/>
          </a:xfrm>
          <a:prstGeom prst="rect">
            <a:avLst/>
          </a:prstGeom>
        </p:spPr>
      </p:pic>
      <p:pic>
        <p:nvPicPr>
          <p:cNvPr id="9" name="Immagine 8">
            <a:extLst>
              <a:ext uri="{FF2B5EF4-FFF2-40B4-BE49-F238E27FC236}">
                <a16:creationId xmlns:a16="http://schemas.microsoft.com/office/drawing/2014/main" id="{7E853658-0EC5-46F1-B923-017A66FFC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42" y="203413"/>
            <a:ext cx="697061" cy="1155351"/>
          </a:xfrm>
          <a:prstGeom prst="rect">
            <a:avLst/>
          </a:prstGeom>
        </p:spPr>
      </p:pic>
    </p:spTree>
    <p:extLst>
      <p:ext uri="{BB962C8B-B14F-4D97-AF65-F5344CB8AC3E}">
        <p14:creationId xmlns:p14="http://schemas.microsoft.com/office/powerpoint/2010/main" val="3803109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38AF1F2-21B2-43FE-8999-AB2E4DC7A1DB}"/>
              </a:ext>
            </a:extLst>
          </p:cNvPr>
          <p:cNvSpPr/>
          <p:nvPr/>
        </p:nvSpPr>
        <p:spPr>
          <a:xfrm>
            <a:off x="4294489" y="0"/>
            <a:ext cx="2676502" cy="584775"/>
          </a:xfrm>
          <a:prstGeom prst="rect">
            <a:avLst/>
          </a:prstGeom>
        </p:spPr>
        <p:txBody>
          <a:bodyPr wrap="none">
            <a:spAutoFit/>
          </a:bodyPr>
          <a:lstStyle/>
          <a:p>
            <a:r>
              <a:rPr lang="it-IT" sz="3200" b="1" dirty="0">
                <a:solidFill>
                  <a:schemeClr val="accent1">
                    <a:lumMod val="75000"/>
                  </a:schemeClr>
                </a:solidFill>
              </a:rPr>
              <a:t>I PROGRAMMI</a:t>
            </a:r>
          </a:p>
        </p:txBody>
      </p:sp>
      <p:sp>
        <p:nvSpPr>
          <p:cNvPr id="3" name="Rettangolo 2">
            <a:extLst>
              <a:ext uri="{FF2B5EF4-FFF2-40B4-BE49-F238E27FC236}">
                <a16:creationId xmlns:a16="http://schemas.microsoft.com/office/drawing/2014/main" id="{52D5C547-0025-4C7B-A769-EA4E647379AB}"/>
              </a:ext>
            </a:extLst>
          </p:cNvPr>
          <p:cNvSpPr/>
          <p:nvPr/>
        </p:nvSpPr>
        <p:spPr>
          <a:xfrm>
            <a:off x="2167306" y="1453467"/>
            <a:ext cx="7097027" cy="4401205"/>
          </a:xfrm>
          <a:prstGeom prst="rect">
            <a:avLst/>
          </a:prstGeom>
        </p:spPr>
        <p:txBody>
          <a:bodyPr wrap="square">
            <a:spAutoFit/>
          </a:bodyPr>
          <a:lstStyle/>
          <a:p>
            <a:pPr marL="452438" indent="-452438">
              <a:buFont typeface="+mj-lt"/>
              <a:buAutoNum type="arabicPeriod"/>
            </a:pPr>
            <a:r>
              <a:rPr lang="it-IT" sz="2000" dirty="0"/>
              <a:t>Tutela dei minori</a:t>
            </a:r>
          </a:p>
          <a:p>
            <a:pPr marL="452438" indent="-452438">
              <a:buFont typeface="+mj-lt"/>
              <a:buAutoNum type="arabicPeriod"/>
            </a:pPr>
            <a:r>
              <a:rPr lang="it-IT" sz="2000" dirty="0"/>
              <a:t>Accesso e accoglienza</a:t>
            </a:r>
          </a:p>
          <a:p>
            <a:pPr marL="452438" indent="-452438">
              <a:buFont typeface="+mj-lt"/>
              <a:buAutoNum type="arabicPeriod"/>
            </a:pPr>
            <a:r>
              <a:rPr lang="it-IT" sz="2000" dirty="0"/>
              <a:t>Assistenza domiciliare e tutela</a:t>
            </a:r>
          </a:p>
          <a:p>
            <a:pPr marL="452438" indent="-452438">
              <a:buFont typeface="+mj-lt"/>
              <a:buAutoNum type="arabicPeriod"/>
            </a:pPr>
            <a:r>
              <a:rPr lang="it-IT" sz="2000" dirty="0"/>
              <a:t>Contributi economici</a:t>
            </a:r>
          </a:p>
          <a:p>
            <a:pPr marL="452438" indent="-452438">
              <a:buFont typeface="+mj-lt"/>
              <a:buAutoNum type="arabicPeriod"/>
            </a:pPr>
            <a:r>
              <a:rPr lang="it-IT" sz="2000" dirty="0"/>
              <a:t>Informazione, orientamento e accoglienza</a:t>
            </a:r>
          </a:p>
          <a:p>
            <a:pPr marL="452438" indent="-452438">
              <a:buFont typeface="+mj-lt"/>
              <a:buAutoNum type="arabicPeriod"/>
            </a:pPr>
            <a:r>
              <a:rPr lang="it-IT" sz="2000" dirty="0"/>
              <a:t>Misure di inclusione sociale e contrasto alla povertà</a:t>
            </a:r>
          </a:p>
          <a:p>
            <a:pPr marL="452438" indent="-452438">
              <a:buFont typeface="+mj-lt"/>
              <a:buAutoNum type="arabicPeriod"/>
            </a:pPr>
            <a:r>
              <a:rPr lang="it-IT" sz="2000" dirty="0"/>
              <a:t>Percorsi di accoglienza della donna in gravidanza e puerperio</a:t>
            </a:r>
          </a:p>
          <a:p>
            <a:pPr marL="452438" indent="-452438">
              <a:buFont typeface="+mj-lt"/>
              <a:buAutoNum type="arabicPeriod"/>
            </a:pPr>
            <a:r>
              <a:rPr lang="it-IT" sz="2000" dirty="0"/>
              <a:t>Percorsi di sostegno alla crescita</a:t>
            </a:r>
          </a:p>
          <a:p>
            <a:pPr marL="452438" indent="-452438">
              <a:buFont typeface="+mj-lt"/>
              <a:buAutoNum type="arabicPeriod"/>
            </a:pPr>
            <a:r>
              <a:rPr lang="it-IT" sz="2000" dirty="0"/>
              <a:t>Percorsi Vita Indipendente</a:t>
            </a:r>
          </a:p>
          <a:p>
            <a:pPr marL="452438" indent="-452438">
              <a:buFont typeface="+mj-lt"/>
              <a:buAutoNum type="arabicPeriod"/>
            </a:pPr>
            <a:r>
              <a:rPr lang="it-IT" sz="2000" dirty="0"/>
              <a:t>Programma Reddito di cittadinanza</a:t>
            </a:r>
          </a:p>
          <a:p>
            <a:pPr marL="452438" indent="-452438">
              <a:buFont typeface="+mj-lt"/>
              <a:buAutoNum type="arabicPeriod"/>
            </a:pPr>
            <a:r>
              <a:rPr lang="it-IT" sz="2000" dirty="0"/>
              <a:t>Programma Senza dimora</a:t>
            </a:r>
          </a:p>
          <a:p>
            <a:pPr marL="452438" indent="-452438">
              <a:buFont typeface="+mj-lt"/>
              <a:buAutoNum type="arabicPeriod"/>
            </a:pPr>
            <a:r>
              <a:rPr lang="it-IT" sz="2000" dirty="0"/>
              <a:t>Residenzialità</a:t>
            </a:r>
          </a:p>
          <a:p>
            <a:pPr marL="452438" indent="-452438">
              <a:buFont typeface="+mj-lt"/>
              <a:buAutoNum type="arabicPeriod"/>
            </a:pPr>
            <a:r>
              <a:rPr lang="it-IT" sz="2000" dirty="0"/>
              <a:t>Semi - residenzialità</a:t>
            </a:r>
          </a:p>
          <a:p>
            <a:pPr marL="452438" indent="-452438">
              <a:buFont typeface="+mj-lt"/>
              <a:buAutoNum type="arabicPeriod"/>
            </a:pPr>
            <a:r>
              <a:rPr lang="it-IT" sz="2000" dirty="0"/>
              <a:t>Violenza di genere</a:t>
            </a:r>
          </a:p>
        </p:txBody>
      </p:sp>
      <p:pic>
        <p:nvPicPr>
          <p:cNvPr id="4" name="Immagine 3">
            <a:extLst>
              <a:ext uri="{FF2B5EF4-FFF2-40B4-BE49-F238E27FC236}">
                <a16:creationId xmlns:a16="http://schemas.microsoft.com/office/drawing/2014/main" id="{A5A73347-7F98-4D78-9AD9-EAED5297A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013" y="101866"/>
            <a:ext cx="1256896" cy="1256898"/>
          </a:xfrm>
          <a:prstGeom prst="rect">
            <a:avLst/>
          </a:prstGeom>
        </p:spPr>
      </p:pic>
      <p:pic>
        <p:nvPicPr>
          <p:cNvPr id="5" name="Immagine 4">
            <a:extLst>
              <a:ext uri="{FF2B5EF4-FFF2-40B4-BE49-F238E27FC236}">
                <a16:creationId xmlns:a16="http://schemas.microsoft.com/office/drawing/2014/main" id="{AC7E888B-E428-4B18-8049-206293907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2" y="203413"/>
            <a:ext cx="697061" cy="1155351"/>
          </a:xfrm>
          <a:prstGeom prst="rect">
            <a:avLst/>
          </a:prstGeom>
        </p:spPr>
      </p:pic>
    </p:spTree>
    <p:extLst>
      <p:ext uri="{BB962C8B-B14F-4D97-AF65-F5344CB8AC3E}">
        <p14:creationId xmlns:p14="http://schemas.microsoft.com/office/powerpoint/2010/main" val="14846830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85651E3-2635-4865-A367-E25169736914}"/>
              </a:ext>
            </a:extLst>
          </p:cNvPr>
          <p:cNvSpPr/>
          <p:nvPr/>
        </p:nvSpPr>
        <p:spPr>
          <a:xfrm>
            <a:off x="2969983" y="0"/>
            <a:ext cx="6252033" cy="584775"/>
          </a:xfrm>
          <a:prstGeom prst="rect">
            <a:avLst/>
          </a:prstGeom>
        </p:spPr>
        <p:txBody>
          <a:bodyPr wrap="none">
            <a:spAutoFit/>
          </a:bodyPr>
          <a:lstStyle/>
          <a:p>
            <a:r>
              <a:rPr lang="it-IT" sz="3200" b="1" dirty="0">
                <a:solidFill>
                  <a:schemeClr val="accent1">
                    <a:lumMod val="75000"/>
                  </a:schemeClr>
                </a:solidFill>
              </a:rPr>
              <a:t>SCHEDE OPERATIVE - ATTIVITÀ 2025</a:t>
            </a:r>
          </a:p>
        </p:txBody>
      </p:sp>
      <p:pic>
        <p:nvPicPr>
          <p:cNvPr id="3" name="Immagine 2">
            <a:extLst>
              <a:ext uri="{FF2B5EF4-FFF2-40B4-BE49-F238E27FC236}">
                <a16:creationId xmlns:a16="http://schemas.microsoft.com/office/drawing/2014/main" id="{B8379186-3F5F-4818-AB7F-6ACCD916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013" y="101866"/>
            <a:ext cx="1256896" cy="1256898"/>
          </a:xfrm>
          <a:prstGeom prst="rect">
            <a:avLst/>
          </a:prstGeom>
        </p:spPr>
      </p:pic>
      <p:pic>
        <p:nvPicPr>
          <p:cNvPr id="4" name="Immagine 3">
            <a:extLst>
              <a:ext uri="{FF2B5EF4-FFF2-40B4-BE49-F238E27FC236}">
                <a16:creationId xmlns:a16="http://schemas.microsoft.com/office/drawing/2014/main" id="{9878F577-79F3-4F04-A4AF-ABE814D2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2" y="203413"/>
            <a:ext cx="697061" cy="1155351"/>
          </a:xfrm>
          <a:prstGeom prst="rect">
            <a:avLst/>
          </a:prstGeom>
        </p:spPr>
      </p:pic>
      <p:sp>
        <p:nvSpPr>
          <p:cNvPr id="5" name="Rettangolo 4">
            <a:extLst>
              <a:ext uri="{FF2B5EF4-FFF2-40B4-BE49-F238E27FC236}">
                <a16:creationId xmlns:a16="http://schemas.microsoft.com/office/drawing/2014/main" id="{2B649FC8-7A0F-44C9-BA9B-7840A886A2D3}"/>
              </a:ext>
            </a:extLst>
          </p:cNvPr>
          <p:cNvSpPr/>
          <p:nvPr/>
        </p:nvSpPr>
        <p:spPr>
          <a:xfrm>
            <a:off x="1492075" y="1115639"/>
            <a:ext cx="11854958" cy="5632311"/>
          </a:xfrm>
          <a:prstGeom prst="rect">
            <a:avLst/>
          </a:prstGeom>
        </p:spPr>
        <p:txBody>
          <a:bodyPr wrap="square">
            <a:spAutoFit/>
          </a:bodyPr>
          <a:lstStyle/>
          <a:p>
            <a:pPr marL="342900" indent="-342900">
              <a:buFont typeface="+mj-lt"/>
              <a:buAutoNum type="arabicPeriod"/>
            </a:pPr>
            <a:r>
              <a:rPr lang="it-IT" dirty="0"/>
              <a:t>PNRR azione 6 Comune di Massa</a:t>
            </a:r>
          </a:p>
          <a:p>
            <a:pPr marL="342900" indent="-342900">
              <a:buFont typeface="+mj-lt"/>
              <a:buAutoNum type="arabicPeriod"/>
            </a:pPr>
            <a:r>
              <a:rPr lang="it-IT" dirty="0"/>
              <a:t>Costituzione unità locale tutela minori</a:t>
            </a:r>
          </a:p>
          <a:p>
            <a:pPr marL="342900" indent="-342900">
              <a:buFont typeface="+mj-lt"/>
              <a:buAutoNum type="arabicPeriod"/>
            </a:pPr>
            <a:r>
              <a:rPr lang="it-IT" dirty="0"/>
              <a:t>Progetto Rete senza fili</a:t>
            </a:r>
          </a:p>
          <a:p>
            <a:pPr marL="342900" indent="-342900">
              <a:buFont typeface="+mj-lt"/>
              <a:buAutoNum type="arabicPeriod"/>
            </a:pPr>
            <a:r>
              <a:rPr lang="it-IT" dirty="0"/>
              <a:t>Contributi per Assistente Familiare</a:t>
            </a:r>
          </a:p>
          <a:p>
            <a:pPr marL="342900" indent="-342900">
              <a:buFont typeface="+mj-lt"/>
              <a:buAutoNum type="arabicPeriod"/>
            </a:pPr>
            <a:r>
              <a:rPr lang="it-IT" dirty="0"/>
              <a:t>Assistenza domiciliare pazienti in carico all'UF Salute Mentale Adulti</a:t>
            </a:r>
          </a:p>
          <a:p>
            <a:pPr marL="342900" indent="-342900">
              <a:buFont typeface="+mj-lt"/>
              <a:buAutoNum type="arabicPeriod"/>
            </a:pPr>
            <a:r>
              <a:rPr lang="it-IT" dirty="0"/>
              <a:t>Centri riabilitativi integrati AUSL/AIAS/ANFFAS</a:t>
            </a:r>
          </a:p>
          <a:p>
            <a:pPr marL="342900" indent="-342900">
              <a:buFont typeface="+mj-lt"/>
              <a:buAutoNum type="arabicPeriod"/>
            </a:pPr>
            <a:r>
              <a:rPr lang="it-IT" dirty="0"/>
              <a:t>Centri diurni semi residenziali/ centri diurni riabilitativi Odisseo, Calicanto e Il Casolare</a:t>
            </a:r>
          </a:p>
          <a:p>
            <a:pPr marL="342900" indent="-342900">
              <a:buFont typeface="+mj-lt"/>
              <a:buAutoNum type="arabicPeriod"/>
            </a:pPr>
            <a:r>
              <a:rPr lang="it-IT" dirty="0"/>
              <a:t>Condivisione percorso assistenziale UF SMIA - UF SMA</a:t>
            </a:r>
          </a:p>
          <a:p>
            <a:pPr marL="342900" indent="-342900">
              <a:buFont typeface="+mj-lt"/>
              <a:buAutoNum type="arabicPeriod"/>
            </a:pPr>
            <a:r>
              <a:rPr lang="it-IT" dirty="0"/>
              <a:t>Assistenza residenziale non autosufficienti - RSA modulo vegetativo</a:t>
            </a:r>
          </a:p>
          <a:p>
            <a:pPr marL="342900" indent="-342900">
              <a:buFont typeface="+mj-lt"/>
              <a:buAutoNum type="arabicPeriod"/>
            </a:pPr>
            <a:r>
              <a:rPr lang="it-IT" dirty="0"/>
              <a:t>Abitare supportato</a:t>
            </a:r>
          </a:p>
          <a:p>
            <a:pPr marL="342900" indent="-342900">
              <a:buFont typeface="+mj-lt"/>
              <a:buAutoNum type="arabicPeriod"/>
            </a:pPr>
            <a:r>
              <a:rPr lang="it-IT" dirty="0"/>
              <a:t>Centri diurni disabili adulti</a:t>
            </a:r>
          </a:p>
          <a:p>
            <a:pPr marL="342900" indent="-342900">
              <a:buFont typeface="+mj-lt"/>
              <a:buAutoNum type="arabicPeriod"/>
            </a:pPr>
            <a:r>
              <a:rPr lang="it-IT" dirty="0"/>
              <a:t>Comunità Terapeutiche</a:t>
            </a:r>
          </a:p>
          <a:p>
            <a:pPr marL="342900" indent="-342900">
              <a:buFont typeface="+mj-lt"/>
              <a:buAutoNum type="arabicPeriod"/>
            </a:pPr>
            <a:r>
              <a:rPr lang="it-IT" dirty="0"/>
              <a:t>Progetto Continua-mente</a:t>
            </a:r>
          </a:p>
          <a:p>
            <a:pPr marL="342900" indent="-342900">
              <a:buFont typeface="+mj-lt"/>
              <a:buAutoNum type="arabicPeriod"/>
            </a:pPr>
            <a:r>
              <a:rPr lang="it-IT" dirty="0"/>
              <a:t>Servizi residenziali per disabili</a:t>
            </a:r>
          </a:p>
          <a:p>
            <a:pPr marL="342900" indent="-342900">
              <a:buFont typeface="+mj-lt"/>
              <a:buAutoNum type="arabicPeriod"/>
            </a:pPr>
            <a:r>
              <a:rPr lang="it-IT" dirty="0"/>
              <a:t>Assistenza domiciliare SAD per anziani/soggetti non auto</a:t>
            </a:r>
          </a:p>
          <a:p>
            <a:pPr marL="342900" indent="-342900">
              <a:buFont typeface="+mj-lt"/>
              <a:buAutoNum type="arabicPeriod"/>
            </a:pPr>
            <a:r>
              <a:rPr lang="it-IT" dirty="0"/>
              <a:t>Vita indipendente</a:t>
            </a:r>
          </a:p>
          <a:p>
            <a:pPr marL="342900" indent="-342900">
              <a:buFont typeface="+mj-lt"/>
              <a:buAutoNum type="arabicPeriod"/>
            </a:pPr>
            <a:r>
              <a:rPr lang="it-IT" dirty="0"/>
              <a:t>Cure intermedie</a:t>
            </a:r>
          </a:p>
          <a:p>
            <a:pPr marL="342900" indent="-342900">
              <a:buFont typeface="+mj-lt"/>
              <a:buAutoNum type="arabicPeriod"/>
            </a:pPr>
            <a:r>
              <a:rPr lang="it-IT" dirty="0"/>
              <a:t>Strutture residenziali per pazienti in carico alla Salute Mentale Adulti</a:t>
            </a:r>
          </a:p>
          <a:p>
            <a:pPr marL="342900" indent="-342900">
              <a:buFont typeface="+mj-lt"/>
              <a:buAutoNum type="arabicPeriod"/>
            </a:pPr>
            <a:r>
              <a:rPr lang="it-IT" dirty="0"/>
              <a:t>Diffusione della cultura delle cure palliative</a:t>
            </a:r>
          </a:p>
          <a:p>
            <a:pPr marL="342900" indent="-342900">
              <a:buFont typeface="+mj-lt"/>
              <a:buAutoNum type="arabicPeriod"/>
            </a:pPr>
            <a:r>
              <a:rPr lang="it-IT" dirty="0"/>
              <a:t>Presa in carico dei pazienti in continuità H-Territorio la Violenza di Genere (DGRT 1260/2016)</a:t>
            </a:r>
          </a:p>
        </p:txBody>
      </p:sp>
      <p:sp>
        <p:nvSpPr>
          <p:cNvPr id="6" name="CasellaDiTesto 5">
            <a:extLst>
              <a:ext uri="{FF2B5EF4-FFF2-40B4-BE49-F238E27FC236}">
                <a16:creationId xmlns:a16="http://schemas.microsoft.com/office/drawing/2014/main" id="{CFAFBEFD-77DF-4AF8-9EBA-A580AE496C5D}"/>
              </a:ext>
            </a:extLst>
          </p:cNvPr>
          <p:cNvSpPr txBox="1"/>
          <p:nvPr/>
        </p:nvSpPr>
        <p:spPr>
          <a:xfrm>
            <a:off x="5303600" y="550255"/>
            <a:ext cx="1738889" cy="461665"/>
          </a:xfrm>
          <a:prstGeom prst="rect">
            <a:avLst/>
          </a:prstGeom>
          <a:solidFill>
            <a:schemeClr val="accent4">
              <a:lumMod val="40000"/>
              <a:lumOff val="60000"/>
            </a:schemeClr>
          </a:solidFill>
          <a:ln>
            <a:solidFill>
              <a:schemeClr val="accent4">
                <a:lumMod val="40000"/>
                <a:lumOff val="60000"/>
              </a:schemeClr>
            </a:solidFill>
          </a:ln>
        </p:spPr>
        <p:txBody>
          <a:bodyPr wrap="square" rtlCol="0">
            <a:spAutoFit/>
          </a:bodyPr>
          <a:lstStyle/>
          <a:p>
            <a:pPr algn="ctr"/>
            <a:r>
              <a:rPr lang="it-IT" sz="2400" b="1" dirty="0"/>
              <a:t>86 SCHEDE</a:t>
            </a:r>
          </a:p>
        </p:txBody>
      </p:sp>
    </p:spTree>
    <p:extLst>
      <p:ext uri="{BB962C8B-B14F-4D97-AF65-F5344CB8AC3E}">
        <p14:creationId xmlns:p14="http://schemas.microsoft.com/office/powerpoint/2010/main" val="1518192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85651E3-2635-4865-A367-E25169736914}"/>
              </a:ext>
            </a:extLst>
          </p:cNvPr>
          <p:cNvSpPr/>
          <p:nvPr/>
        </p:nvSpPr>
        <p:spPr>
          <a:xfrm>
            <a:off x="2969983" y="0"/>
            <a:ext cx="6252033" cy="584775"/>
          </a:xfrm>
          <a:prstGeom prst="rect">
            <a:avLst/>
          </a:prstGeom>
        </p:spPr>
        <p:txBody>
          <a:bodyPr wrap="none">
            <a:spAutoFit/>
          </a:bodyPr>
          <a:lstStyle/>
          <a:p>
            <a:r>
              <a:rPr lang="it-IT" sz="3200" b="1" dirty="0">
                <a:solidFill>
                  <a:schemeClr val="accent1">
                    <a:lumMod val="75000"/>
                  </a:schemeClr>
                </a:solidFill>
              </a:rPr>
              <a:t>SCHEDE OPERATIVE - ATTIVITÀ 2025</a:t>
            </a:r>
          </a:p>
        </p:txBody>
      </p:sp>
      <p:pic>
        <p:nvPicPr>
          <p:cNvPr id="3" name="Immagine 2">
            <a:extLst>
              <a:ext uri="{FF2B5EF4-FFF2-40B4-BE49-F238E27FC236}">
                <a16:creationId xmlns:a16="http://schemas.microsoft.com/office/drawing/2014/main" id="{B8379186-3F5F-4818-AB7F-6ACCD916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013" y="101866"/>
            <a:ext cx="1256896" cy="1256898"/>
          </a:xfrm>
          <a:prstGeom prst="rect">
            <a:avLst/>
          </a:prstGeom>
        </p:spPr>
      </p:pic>
      <p:pic>
        <p:nvPicPr>
          <p:cNvPr id="4" name="Immagine 3">
            <a:extLst>
              <a:ext uri="{FF2B5EF4-FFF2-40B4-BE49-F238E27FC236}">
                <a16:creationId xmlns:a16="http://schemas.microsoft.com/office/drawing/2014/main" id="{9878F577-79F3-4F04-A4AF-ABE814D2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2" y="203413"/>
            <a:ext cx="697061" cy="1155351"/>
          </a:xfrm>
          <a:prstGeom prst="rect">
            <a:avLst/>
          </a:prstGeom>
        </p:spPr>
      </p:pic>
      <p:sp>
        <p:nvSpPr>
          <p:cNvPr id="5" name="Rettangolo 4">
            <a:extLst>
              <a:ext uri="{FF2B5EF4-FFF2-40B4-BE49-F238E27FC236}">
                <a16:creationId xmlns:a16="http://schemas.microsoft.com/office/drawing/2014/main" id="{2B649FC8-7A0F-44C9-BA9B-7840A886A2D3}"/>
              </a:ext>
            </a:extLst>
          </p:cNvPr>
          <p:cNvSpPr/>
          <p:nvPr/>
        </p:nvSpPr>
        <p:spPr>
          <a:xfrm>
            <a:off x="1559451" y="1017911"/>
            <a:ext cx="11854958" cy="5632311"/>
          </a:xfrm>
          <a:prstGeom prst="rect">
            <a:avLst/>
          </a:prstGeom>
        </p:spPr>
        <p:txBody>
          <a:bodyPr wrap="square">
            <a:spAutoFit/>
          </a:bodyPr>
          <a:lstStyle/>
          <a:p>
            <a:pPr marL="342900" indent="-342900">
              <a:buFont typeface="+mj-lt"/>
              <a:buAutoNum type="arabicPeriod" startAt="21"/>
            </a:pPr>
            <a:r>
              <a:rPr lang="it-IT" dirty="0"/>
              <a:t>SLA e malattie neurodegenerative - Sostegno alla domiciliarità</a:t>
            </a:r>
          </a:p>
          <a:p>
            <a:pPr marL="342900" indent="-342900">
              <a:buFont typeface="+mj-lt"/>
              <a:buAutoNum type="arabicPeriod" startAt="21"/>
            </a:pPr>
            <a:r>
              <a:rPr lang="it-IT" dirty="0"/>
              <a:t>Assistenza domiciliare socio sanitaria</a:t>
            </a:r>
          </a:p>
          <a:p>
            <a:pPr marL="342900" indent="-342900">
              <a:buFont typeface="+mj-lt"/>
              <a:buAutoNum type="arabicPeriod" startAt="21"/>
            </a:pPr>
            <a:r>
              <a:rPr lang="it-IT" dirty="0"/>
              <a:t>Assistenza residenziale ad anziani non auto</a:t>
            </a:r>
          </a:p>
          <a:p>
            <a:pPr marL="342900" indent="-342900">
              <a:buFont typeface="+mj-lt"/>
              <a:buAutoNum type="arabicPeriod" startAt="21"/>
            </a:pPr>
            <a:r>
              <a:rPr lang="it-IT" dirty="0"/>
              <a:t>Contributo per il care giver</a:t>
            </a:r>
          </a:p>
          <a:p>
            <a:pPr marL="342900" indent="-342900">
              <a:buFont typeface="+mj-lt"/>
              <a:buAutoNum type="arabicPeriod" startAt="21"/>
            </a:pPr>
            <a:r>
              <a:rPr lang="it-IT" dirty="0"/>
              <a:t>Gravissime disabilità</a:t>
            </a:r>
          </a:p>
          <a:p>
            <a:pPr marL="342900" indent="-342900">
              <a:buFont typeface="+mj-lt"/>
              <a:buAutoNum type="arabicPeriod" startAt="21"/>
            </a:pPr>
            <a:r>
              <a:rPr lang="it-IT" dirty="0"/>
              <a:t>Messa a regime e sviluppo assistenza sanitaria di base - Applicazione accordo aziendale Medicina Generale</a:t>
            </a:r>
          </a:p>
          <a:p>
            <a:pPr marL="342900" indent="-342900">
              <a:buFont typeface="+mj-lt"/>
              <a:buAutoNum type="arabicPeriod" startAt="21"/>
            </a:pPr>
            <a:r>
              <a:rPr lang="it-IT" dirty="0"/>
              <a:t>Garanzia libera scelta e monitoraggio massimali PLS</a:t>
            </a:r>
          </a:p>
          <a:p>
            <a:pPr marL="342900" indent="-342900">
              <a:buFont typeface="+mj-lt"/>
              <a:buAutoNum type="arabicPeriod" startAt="21"/>
            </a:pPr>
            <a:r>
              <a:rPr lang="it-IT" dirty="0"/>
              <a:t>Cure domiciliari ai vari livelli di complessità</a:t>
            </a:r>
          </a:p>
          <a:p>
            <a:pPr marL="342900" indent="-342900">
              <a:buFont typeface="+mj-lt"/>
              <a:buAutoNum type="arabicPeriod" startAt="21"/>
            </a:pPr>
            <a:r>
              <a:rPr lang="it-IT" dirty="0"/>
              <a:t>Azioni a supporto del Self Management</a:t>
            </a:r>
          </a:p>
          <a:p>
            <a:pPr marL="342900" indent="-342900">
              <a:buFont typeface="+mj-lt"/>
              <a:buAutoNum type="arabicPeriod" startAt="21"/>
            </a:pPr>
            <a:r>
              <a:rPr lang="it-IT" dirty="0"/>
              <a:t>Applicazione nuovo modello di sanità d'iniziativa</a:t>
            </a:r>
          </a:p>
          <a:p>
            <a:pPr marL="342900" indent="-342900">
              <a:buFont typeface="+mj-lt"/>
              <a:buAutoNum type="arabicPeriod" startAt="21"/>
            </a:pPr>
            <a:r>
              <a:rPr lang="it-IT" dirty="0"/>
              <a:t>ACOT - continuità ospedale territorio, DGRT679/2016 e Progetto Salute a casa</a:t>
            </a:r>
          </a:p>
          <a:p>
            <a:pPr marL="342900" indent="-342900">
              <a:buFont typeface="+mj-lt"/>
              <a:buAutoNum type="arabicPeriod" startAt="21"/>
            </a:pPr>
            <a:r>
              <a:rPr lang="it-IT" dirty="0"/>
              <a:t>Sistema di allerta</a:t>
            </a:r>
          </a:p>
          <a:p>
            <a:pPr marL="342900" indent="-342900">
              <a:buFont typeface="+mj-lt"/>
              <a:buAutoNum type="arabicPeriod" startAt="21"/>
            </a:pPr>
            <a:r>
              <a:rPr lang="it-IT" dirty="0"/>
              <a:t>Sicurezza strutture pubbliche</a:t>
            </a:r>
          </a:p>
          <a:p>
            <a:pPr marL="342900" indent="-342900">
              <a:buFont typeface="+mj-lt"/>
              <a:buAutoNum type="arabicPeriod" startAt="21"/>
            </a:pPr>
            <a:r>
              <a:rPr lang="it-IT" dirty="0"/>
              <a:t>Rischio amianto</a:t>
            </a:r>
          </a:p>
          <a:p>
            <a:pPr marL="342900" indent="-342900">
              <a:buFont typeface="+mj-lt"/>
              <a:buAutoNum type="arabicPeriod" startAt="21"/>
            </a:pPr>
            <a:r>
              <a:rPr lang="it-IT" dirty="0"/>
              <a:t>Sorveglianza coperture vaccinali</a:t>
            </a:r>
          </a:p>
          <a:p>
            <a:pPr marL="342900" indent="-342900">
              <a:buFont typeface="+mj-lt"/>
              <a:buAutoNum type="arabicPeriod" startAt="21"/>
            </a:pPr>
            <a:r>
              <a:rPr lang="it-IT" dirty="0"/>
              <a:t>Prevenzione e tutela della salute Aree SIN e SIR - Tavolo Tematico Processo Partecipativo</a:t>
            </a:r>
          </a:p>
          <a:p>
            <a:pPr marL="342900" indent="-342900">
              <a:buFont typeface="+mj-lt"/>
              <a:buAutoNum type="arabicPeriod" startAt="21"/>
            </a:pPr>
            <a:r>
              <a:rPr lang="it-IT" dirty="0"/>
              <a:t>Malattie infettive e vaccini - Sorveglianza epidemiologica</a:t>
            </a:r>
          </a:p>
          <a:p>
            <a:pPr marL="342900" indent="-342900">
              <a:buFont typeface="+mj-lt"/>
              <a:buAutoNum type="arabicPeriod" startAt="21"/>
            </a:pPr>
            <a:r>
              <a:rPr lang="it-IT" dirty="0"/>
              <a:t>Emergenze naturali o provocate</a:t>
            </a:r>
          </a:p>
          <a:p>
            <a:pPr marL="342900" indent="-342900">
              <a:buFont typeface="+mj-lt"/>
              <a:buAutoNum type="arabicPeriod" startAt="21"/>
            </a:pPr>
            <a:r>
              <a:rPr lang="it-IT" dirty="0"/>
              <a:t>Emergenze infettive</a:t>
            </a:r>
          </a:p>
          <a:p>
            <a:pPr marL="342900" indent="-342900">
              <a:buFont typeface="+mj-lt"/>
              <a:buAutoNum type="arabicPeriod" startAt="21"/>
            </a:pPr>
            <a:r>
              <a:rPr lang="it-IT" dirty="0"/>
              <a:t>Controllo qualità acque</a:t>
            </a:r>
          </a:p>
        </p:txBody>
      </p:sp>
    </p:spTree>
    <p:extLst>
      <p:ext uri="{BB962C8B-B14F-4D97-AF65-F5344CB8AC3E}">
        <p14:creationId xmlns:p14="http://schemas.microsoft.com/office/powerpoint/2010/main" val="38346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AD3023-0596-4301-A4C3-2D0CCD366BC3}"/>
              </a:ext>
            </a:extLst>
          </p:cNvPr>
          <p:cNvPicPr>
            <a:picLocks noChangeAspect="1"/>
          </p:cNvPicPr>
          <p:nvPr/>
        </p:nvPicPr>
        <p:blipFill>
          <a:blip r:embed="rId2"/>
          <a:stretch>
            <a:fillRect/>
          </a:stretch>
        </p:blipFill>
        <p:spPr>
          <a:xfrm>
            <a:off x="98323" y="92543"/>
            <a:ext cx="1330120" cy="563759"/>
          </a:xfrm>
          <a:prstGeom prst="rect">
            <a:avLst/>
          </a:prstGeom>
        </p:spPr>
      </p:pic>
      <p:pic>
        <p:nvPicPr>
          <p:cNvPr id="5" name="Immagine 4">
            <a:extLst>
              <a:ext uri="{FF2B5EF4-FFF2-40B4-BE49-F238E27FC236}">
                <a16:creationId xmlns:a16="http://schemas.microsoft.com/office/drawing/2014/main" id="{B7F34D1B-E230-45AB-BF3C-88A6A16BB576}"/>
              </a:ext>
            </a:extLst>
          </p:cNvPr>
          <p:cNvPicPr>
            <a:picLocks noChangeAspect="1"/>
          </p:cNvPicPr>
          <p:nvPr/>
        </p:nvPicPr>
        <p:blipFill>
          <a:blip r:embed="rId3"/>
          <a:stretch>
            <a:fillRect/>
          </a:stretch>
        </p:blipFill>
        <p:spPr>
          <a:xfrm>
            <a:off x="10678446" y="30334"/>
            <a:ext cx="1415231" cy="625968"/>
          </a:xfrm>
          <a:prstGeom prst="rect">
            <a:avLst/>
          </a:prstGeom>
        </p:spPr>
      </p:pic>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4"/>
          <a:stretch>
            <a:fillRect/>
          </a:stretch>
        </p:blipFill>
        <p:spPr>
          <a:xfrm>
            <a:off x="0" y="5944284"/>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4306013" y="16844"/>
            <a:ext cx="2463110" cy="400110"/>
          </a:xfrm>
          <a:prstGeom prst="rect">
            <a:avLst/>
          </a:prstGeom>
        </p:spPr>
        <p:txBody>
          <a:bodyPr wrap="none">
            <a:spAutoFit/>
          </a:bodyPr>
          <a:lstStyle/>
          <a:p>
            <a:r>
              <a:rPr lang="it-IT" sz="2000" b="1" dirty="0">
                <a:solidFill>
                  <a:schemeClr val="accent1">
                    <a:lumMod val="75000"/>
                  </a:schemeClr>
                </a:solidFill>
              </a:rPr>
              <a:t>LA SPERANZA DI VITA</a:t>
            </a:r>
          </a:p>
        </p:txBody>
      </p:sp>
      <p:sp>
        <p:nvSpPr>
          <p:cNvPr id="3" name="Rettangolo 2">
            <a:extLst>
              <a:ext uri="{FF2B5EF4-FFF2-40B4-BE49-F238E27FC236}">
                <a16:creationId xmlns:a16="http://schemas.microsoft.com/office/drawing/2014/main" id="{8F713CA7-DB3D-4969-8BB5-EB1B1B6F2A24}"/>
              </a:ext>
            </a:extLst>
          </p:cNvPr>
          <p:cNvSpPr/>
          <p:nvPr/>
        </p:nvSpPr>
        <p:spPr>
          <a:xfrm>
            <a:off x="189561" y="971912"/>
            <a:ext cx="3249608" cy="369332"/>
          </a:xfrm>
          <a:prstGeom prst="rect">
            <a:avLst/>
          </a:prstGeom>
        </p:spPr>
        <p:txBody>
          <a:bodyPr wrap="none">
            <a:spAutoFit/>
          </a:bodyPr>
          <a:lstStyle/>
          <a:p>
            <a:pPr algn="ctr"/>
            <a:r>
              <a:rPr lang="it-IT" b="1" i="0" dirty="0">
                <a:solidFill>
                  <a:srgbClr val="515151"/>
                </a:solidFill>
                <a:effectLst/>
                <a:latin typeface="Arial" panose="020B0604020202020204" pitchFamily="34" charset="0"/>
              </a:rPr>
              <a:t>Speranza di vita alla nascita</a:t>
            </a:r>
          </a:p>
        </p:txBody>
      </p:sp>
      <p:pic>
        <p:nvPicPr>
          <p:cNvPr id="8" name="Immagine 7">
            <a:extLst>
              <a:ext uri="{FF2B5EF4-FFF2-40B4-BE49-F238E27FC236}">
                <a16:creationId xmlns:a16="http://schemas.microsoft.com/office/drawing/2014/main" id="{A8D9BA6D-14BA-467A-B295-3E06515D2C05}"/>
              </a:ext>
            </a:extLst>
          </p:cNvPr>
          <p:cNvPicPr>
            <a:picLocks noChangeAspect="1"/>
          </p:cNvPicPr>
          <p:nvPr/>
        </p:nvPicPr>
        <p:blipFill>
          <a:blip r:embed="rId5"/>
          <a:stretch>
            <a:fillRect/>
          </a:stretch>
        </p:blipFill>
        <p:spPr>
          <a:xfrm>
            <a:off x="4794738" y="492653"/>
            <a:ext cx="7298939" cy="3116144"/>
          </a:xfrm>
          <a:prstGeom prst="rect">
            <a:avLst/>
          </a:prstGeom>
        </p:spPr>
      </p:pic>
      <p:sp>
        <p:nvSpPr>
          <p:cNvPr id="11" name="Rettangolo 10">
            <a:extLst>
              <a:ext uri="{FF2B5EF4-FFF2-40B4-BE49-F238E27FC236}">
                <a16:creationId xmlns:a16="http://schemas.microsoft.com/office/drawing/2014/main" id="{BE411262-106B-428F-A0DF-4F1BF84F40D1}"/>
              </a:ext>
            </a:extLst>
          </p:cNvPr>
          <p:cNvSpPr/>
          <p:nvPr/>
        </p:nvSpPr>
        <p:spPr>
          <a:xfrm>
            <a:off x="204743" y="3698667"/>
            <a:ext cx="2993128" cy="369332"/>
          </a:xfrm>
          <a:prstGeom prst="rect">
            <a:avLst/>
          </a:prstGeom>
        </p:spPr>
        <p:txBody>
          <a:bodyPr wrap="none">
            <a:spAutoFit/>
          </a:bodyPr>
          <a:lstStyle/>
          <a:p>
            <a:pPr algn="ctr"/>
            <a:r>
              <a:rPr lang="it-IT" b="1" i="0" dirty="0">
                <a:solidFill>
                  <a:srgbClr val="515151"/>
                </a:solidFill>
                <a:effectLst/>
                <a:latin typeface="Arial" panose="020B0604020202020204" pitchFamily="34" charset="0"/>
              </a:rPr>
              <a:t>Speranza di vita a 65 anni</a:t>
            </a:r>
          </a:p>
        </p:txBody>
      </p:sp>
      <p:sp>
        <p:nvSpPr>
          <p:cNvPr id="12" name="Rettangolo 11">
            <a:extLst>
              <a:ext uri="{FF2B5EF4-FFF2-40B4-BE49-F238E27FC236}">
                <a16:creationId xmlns:a16="http://schemas.microsoft.com/office/drawing/2014/main" id="{1D3B8BCB-6939-4165-B878-3BB767097DA0}"/>
              </a:ext>
            </a:extLst>
          </p:cNvPr>
          <p:cNvSpPr/>
          <p:nvPr/>
        </p:nvSpPr>
        <p:spPr>
          <a:xfrm>
            <a:off x="226191" y="1365322"/>
            <a:ext cx="10763557" cy="338554"/>
          </a:xfrm>
          <a:prstGeom prst="rect">
            <a:avLst/>
          </a:prstGeom>
        </p:spPr>
        <p:txBody>
          <a:bodyPr wrap="square">
            <a:spAutoFit/>
          </a:bodyPr>
          <a:lstStyle/>
          <a:p>
            <a:pPr algn="just"/>
            <a:r>
              <a:rPr lang="it-IT" sz="1600" dirty="0"/>
              <a:t>L’andamento è migliorativo rispetto alla Regione</a:t>
            </a:r>
          </a:p>
        </p:txBody>
      </p:sp>
      <p:sp>
        <p:nvSpPr>
          <p:cNvPr id="13" name="Rettangolo 12">
            <a:extLst>
              <a:ext uri="{FF2B5EF4-FFF2-40B4-BE49-F238E27FC236}">
                <a16:creationId xmlns:a16="http://schemas.microsoft.com/office/drawing/2014/main" id="{5E23838B-4089-41FE-B0FE-318E666B0845}"/>
              </a:ext>
            </a:extLst>
          </p:cNvPr>
          <p:cNvSpPr/>
          <p:nvPr/>
        </p:nvSpPr>
        <p:spPr>
          <a:xfrm>
            <a:off x="226191" y="4142912"/>
            <a:ext cx="10763557" cy="338554"/>
          </a:xfrm>
          <a:prstGeom prst="rect">
            <a:avLst/>
          </a:prstGeom>
        </p:spPr>
        <p:txBody>
          <a:bodyPr wrap="square">
            <a:spAutoFit/>
          </a:bodyPr>
          <a:lstStyle/>
          <a:p>
            <a:pPr algn="just"/>
            <a:r>
              <a:rPr lang="it-IT" sz="1600" dirty="0"/>
              <a:t>L’andamento è migliorativo rispetto alla Regione</a:t>
            </a:r>
          </a:p>
        </p:txBody>
      </p:sp>
      <p:pic>
        <p:nvPicPr>
          <p:cNvPr id="14" name="Immagine 13">
            <a:extLst>
              <a:ext uri="{FF2B5EF4-FFF2-40B4-BE49-F238E27FC236}">
                <a16:creationId xmlns:a16="http://schemas.microsoft.com/office/drawing/2014/main" id="{F61044D0-A056-488F-946D-22F34C004498}"/>
              </a:ext>
            </a:extLst>
          </p:cNvPr>
          <p:cNvPicPr>
            <a:picLocks noChangeAspect="1"/>
          </p:cNvPicPr>
          <p:nvPr/>
        </p:nvPicPr>
        <p:blipFill>
          <a:blip r:embed="rId6"/>
          <a:stretch>
            <a:fillRect/>
          </a:stretch>
        </p:blipFill>
        <p:spPr>
          <a:xfrm>
            <a:off x="4861203" y="3632875"/>
            <a:ext cx="7235364" cy="3225125"/>
          </a:xfrm>
          <a:prstGeom prst="rect">
            <a:avLst/>
          </a:prstGeom>
        </p:spPr>
      </p:pic>
    </p:spTree>
    <p:extLst>
      <p:ext uri="{BB962C8B-B14F-4D97-AF65-F5344CB8AC3E}">
        <p14:creationId xmlns:p14="http://schemas.microsoft.com/office/powerpoint/2010/main" val="13260260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85651E3-2635-4865-A367-E25169736914}"/>
              </a:ext>
            </a:extLst>
          </p:cNvPr>
          <p:cNvSpPr/>
          <p:nvPr/>
        </p:nvSpPr>
        <p:spPr>
          <a:xfrm>
            <a:off x="2969983" y="0"/>
            <a:ext cx="6252033" cy="584775"/>
          </a:xfrm>
          <a:prstGeom prst="rect">
            <a:avLst/>
          </a:prstGeom>
        </p:spPr>
        <p:txBody>
          <a:bodyPr wrap="none">
            <a:spAutoFit/>
          </a:bodyPr>
          <a:lstStyle/>
          <a:p>
            <a:r>
              <a:rPr lang="it-IT" sz="3200" b="1" dirty="0">
                <a:solidFill>
                  <a:schemeClr val="accent1">
                    <a:lumMod val="75000"/>
                  </a:schemeClr>
                </a:solidFill>
              </a:rPr>
              <a:t>SCHEDE OPERATIVE - ATTIVITÀ 2025</a:t>
            </a:r>
          </a:p>
        </p:txBody>
      </p:sp>
      <p:pic>
        <p:nvPicPr>
          <p:cNvPr id="3" name="Immagine 2">
            <a:extLst>
              <a:ext uri="{FF2B5EF4-FFF2-40B4-BE49-F238E27FC236}">
                <a16:creationId xmlns:a16="http://schemas.microsoft.com/office/drawing/2014/main" id="{B8379186-3F5F-4818-AB7F-6ACCD916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013" y="101866"/>
            <a:ext cx="1256896" cy="1256898"/>
          </a:xfrm>
          <a:prstGeom prst="rect">
            <a:avLst/>
          </a:prstGeom>
        </p:spPr>
      </p:pic>
      <p:pic>
        <p:nvPicPr>
          <p:cNvPr id="4" name="Immagine 3">
            <a:extLst>
              <a:ext uri="{FF2B5EF4-FFF2-40B4-BE49-F238E27FC236}">
                <a16:creationId xmlns:a16="http://schemas.microsoft.com/office/drawing/2014/main" id="{9878F577-79F3-4F04-A4AF-ABE814D2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2" y="203413"/>
            <a:ext cx="697061" cy="1155351"/>
          </a:xfrm>
          <a:prstGeom prst="rect">
            <a:avLst/>
          </a:prstGeom>
        </p:spPr>
      </p:pic>
      <p:sp>
        <p:nvSpPr>
          <p:cNvPr id="5" name="Rettangolo 4">
            <a:extLst>
              <a:ext uri="{FF2B5EF4-FFF2-40B4-BE49-F238E27FC236}">
                <a16:creationId xmlns:a16="http://schemas.microsoft.com/office/drawing/2014/main" id="{2B649FC8-7A0F-44C9-BA9B-7840A886A2D3}"/>
              </a:ext>
            </a:extLst>
          </p:cNvPr>
          <p:cNvSpPr/>
          <p:nvPr/>
        </p:nvSpPr>
        <p:spPr>
          <a:xfrm>
            <a:off x="1212941" y="863708"/>
            <a:ext cx="11854958" cy="5909310"/>
          </a:xfrm>
          <a:prstGeom prst="rect">
            <a:avLst/>
          </a:prstGeom>
        </p:spPr>
        <p:txBody>
          <a:bodyPr wrap="square">
            <a:spAutoFit/>
          </a:bodyPr>
          <a:lstStyle/>
          <a:p>
            <a:pPr marL="342900" indent="-342900">
              <a:buFont typeface="+mj-lt"/>
              <a:buAutoNum type="arabicPeriod" startAt="41"/>
            </a:pPr>
            <a:r>
              <a:rPr lang="it-IT" dirty="0"/>
              <a:t>Agibilità abitazioni</a:t>
            </a:r>
          </a:p>
          <a:p>
            <a:pPr marL="342900" indent="-342900">
              <a:buFont typeface="+mj-lt"/>
              <a:buAutoNum type="arabicPeriod" startAt="41"/>
            </a:pPr>
            <a:r>
              <a:rPr lang="it-IT" dirty="0"/>
              <a:t>Ambulatorio di Medicina dei viaggiatori</a:t>
            </a:r>
          </a:p>
          <a:p>
            <a:pPr marL="342900" indent="-342900">
              <a:buFont typeface="+mj-lt"/>
              <a:buAutoNum type="arabicPeriod" startAt="41"/>
            </a:pPr>
            <a:r>
              <a:rPr lang="it-IT" dirty="0"/>
              <a:t>Riorganizzazione del servizio di Continuità Assistenziale</a:t>
            </a:r>
          </a:p>
          <a:p>
            <a:pPr marL="342900" indent="-342900">
              <a:buFont typeface="+mj-lt"/>
              <a:buAutoNum type="arabicPeriod" startAt="41"/>
            </a:pPr>
            <a:r>
              <a:rPr lang="it-IT" dirty="0"/>
              <a:t>Demenza : Punto Orientamento</a:t>
            </a:r>
          </a:p>
          <a:p>
            <a:pPr marL="342900" indent="-342900">
              <a:buFont typeface="+mj-lt"/>
              <a:buAutoNum type="arabicPeriod" startAt="41"/>
            </a:pPr>
            <a:r>
              <a:rPr lang="it-IT" dirty="0"/>
              <a:t>Sviluppo di azioni a sostegno dell'invecchiamento attivo della popolazione : Attività Fisica Adattata (AFA)</a:t>
            </a:r>
          </a:p>
          <a:p>
            <a:pPr marL="342900" indent="-342900">
              <a:buFont typeface="+mj-lt"/>
              <a:buAutoNum type="arabicPeriod" startAt="41"/>
            </a:pPr>
            <a:r>
              <a:rPr lang="it-IT" dirty="0"/>
              <a:t>Centro diurno per pazienti in carico all'UF Salute Mentale Adulti</a:t>
            </a:r>
          </a:p>
          <a:p>
            <a:pPr marL="342900" indent="-342900">
              <a:buFont typeface="+mj-lt"/>
              <a:buAutoNum type="arabicPeriod" startAt="41"/>
            </a:pPr>
            <a:r>
              <a:rPr lang="it-IT" dirty="0"/>
              <a:t>Definizione piano personalizzato pazienti in carico al DSM</a:t>
            </a:r>
          </a:p>
          <a:p>
            <a:pPr marL="342900" indent="-342900">
              <a:buFont typeface="+mj-lt"/>
              <a:buAutoNum type="arabicPeriod" startAt="41"/>
            </a:pPr>
            <a:r>
              <a:rPr lang="it-IT" dirty="0"/>
              <a:t>Percorso pre ricovero</a:t>
            </a:r>
          </a:p>
          <a:p>
            <a:pPr marL="342900" indent="-342900">
              <a:buFont typeface="+mj-lt"/>
              <a:buAutoNum type="arabicPeriod" startAt="41"/>
            </a:pPr>
            <a:r>
              <a:rPr lang="it-IT" dirty="0"/>
              <a:t>Abitare Supportato e Progetto di Vita Indipendente</a:t>
            </a:r>
          </a:p>
          <a:p>
            <a:pPr marL="342900" indent="-342900">
              <a:buFont typeface="+mj-lt"/>
              <a:buAutoNum type="arabicPeriod" startAt="41"/>
            </a:pPr>
            <a:r>
              <a:rPr lang="it-IT" dirty="0"/>
              <a:t>Redazione di un progetto locale di cure palliative</a:t>
            </a:r>
          </a:p>
          <a:p>
            <a:pPr marL="342900" indent="-342900">
              <a:buFont typeface="+mj-lt"/>
              <a:buAutoNum type="arabicPeriod" startAt="41"/>
            </a:pPr>
            <a:r>
              <a:rPr lang="it-IT" dirty="0"/>
              <a:t>Attivazione gruppo GENOM per migliorare la qualità di vita del paziente cronico non oncologico – </a:t>
            </a:r>
          </a:p>
          <a:p>
            <a:r>
              <a:rPr lang="it-IT" dirty="0"/>
              <a:t>       Prop. Tavolo Tematico Processo Partecipativo</a:t>
            </a:r>
          </a:p>
          <a:p>
            <a:pPr marL="342900" indent="-342900">
              <a:buFont typeface="+mj-lt"/>
              <a:buAutoNum type="arabicPeriod" startAt="52"/>
            </a:pPr>
            <a:r>
              <a:rPr lang="it-IT" dirty="0"/>
              <a:t>Servizi sociali di sollievo - Pronto Badante</a:t>
            </a:r>
          </a:p>
          <a:p>
            <a:pPr marL="342900" indent="-342900">
              <a:buFont typeface="+mj-lt"/>
              <a:buAutoNum type="arabicPeriod" startAt="52"/>
            </a:pPr>
            <a:r>
              <a:rPr lang="it-IT" dirty="0"/>
              <a:t>Trasporto per persone con fragilità socio-economica</a:t>
            </a:r>
          </a:p>
          <a:p>
            <a:pPr marL="342900" indent="-342900">
              <a:buFont typeface="+mj-lt"/>
              <a:buAutoNum type="arabicPeriod" startAt="52"/>
            </a:pPr>
            <a:r>
              <a:rPr lang="it-IT" dirty="0"/>
              <a:t>Interventi di sostegno alle Cure Domiciliari</a:t>
            </a:r>
          </a:p>
          <a:p>
            <a:pPr marL="342900" indent="-342900">
              <a:buFont typeface="+mj-lt"/>
              <a:buAutoNum type="arabicPeriod" startAt="52"/>
            </a:pPr>
            <a:r>
              <a:rPr lang="it-IT" dirty="0"/>
              <a:t>Avvio Piano Regolatore Presidi Territoriali</a:t>
            </a:r>
          </a:p>
          <a:p>
            <a:pPr marL="342900" indent="-342900">
              <a:buFont typeface="+mj-lt"/>
              <a:buAutoNum type="arabicPeriod" startAt="52"/>
            </a:pPr>
            <a:r>
              <a:rPr lang="it-IT" dirty="0"/>
              <a:t>Programmazione Assistenza Territoriale - Delibera 1508 del 19/12/2022</a:t>
            </a:r>
          </a:p>
          <a:p>
            <a:pPr marL="342900" indent="-342900">
              <a:buFont typeface="+mj-lt"/>
              <a:buAutoNum type="arabicPeriod" startAt="52"/>
            </a:pPr>
            <a:r>
              <a:rPr lang="it-IT" dirty="0"/>
              <a:t>Investimenti in sanità della Regione Toscana di cui all'art. 20 L. 67/1988. DGRT n. 1584 del 14.12.2020</a:t>
            </a:r>
          </a:p>
          <a:p>
            <a:pPr marL="342900" indent="-342900">
              <a:buFont typeface="+mj-lt"/>
              <a:buAutoNum type="arabicPeriod" startAt="52"/>
            </a:pPr>
            <a:r>
              <a:rPr lang="it-IT" dirty="0"/>
              <a:t>PNRR MISSIONE 5 INVESTIMENTO 1.2 Percorsi di Autonomia per persone con disabilità</a:t>
            </a:r>
          </a:p>
          <a:p>
            <a:pPr marL="342900" indent="-342900">
              <a:buFont typeface="+mj-lt"/>
              <a:buAutoNum type="arabicPeriod" startAt="52"/>
            </a:pPr>
            <a:r>
              <a:rPr lang="it-IT" dirty="0"/>
              <a:t>Le riforme regionali : DGR n. 1425 del 12/12/2022</a:t>
            </a:r>
          </a:p>
          <a:p>
            <a:pPr marL="342900" indent="-342900">
              <a:buFont typeface="+mj-lt"/>
              <a:buAutoNum type="arabicPeriod" startAt="52"/>
            </a:pPr>
            <a:r>
              <a:rPr lang="it-IT" dirty="0"/>
              <a:t>Riforma del Sistema Sanitario Toscano - Delibera GR n. 1424 del 12/12/2022/2016)</a:t>
            </a:r>
          </a:p>
        </p:txBody>
      </p:sp>
    </p:spTree>
    <p:extLst>
      <p:ext uri="{BB962C8B-B14F-4D97-AF65-F5344CB8AC3E}">
        <p14:creationId xmlns:p14="http://schemas.microsoft.com/office/powerpoint/2010/main" val="11811938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85651E3-2635-4865-A367-E25169736914}"/>
              </a:ext>
            </a:extLst>
          </p:cNvPr>
          <p:cNvSpPr/>
          <p:nvPr/>
        </p:nvSpPr>
        <p:spPr>
          <a:xfrm>
            <a:off x="2969983" y="-88975"/>
            <a:ext cx="6252033" cy="584775"/>
          </a:xfrm>
          <a:prstGeom prst="rect">
            <a:avLst/>
          </a:prstGeom>
        </p:spPr>
        <p:txBody>
          <a:bodyPr wrap="none">
            <a:spAutoFit/>
          </a:bodyPr>
          <a:lstStyle/>
          <a:p>
            <a:r>
              <a:rPr lang="it-IT" sz="3200" b="1" dirty="0">
                <a:solidFill>
                  <a:schemeClr val="accent1">
                    <a:lumMod val="75000"/>
                  </a:schemeClr>
                </a:solidFill>
              </a:rPr>
              <a:t>SCHEDE OPERATIVE - ATTIVITÀ 2025</a:t>
            </a:r>
          </a:p>
        </p:txBody>
      </p:sp>
      <p:pic>
        <p:nvPicPr>
          <p:cNvPr id="3" name="Immagine 2">
            <a:extLst>
              <a:ext uri="{FF2B5EF4-FFF2-40B4-BE49-F238E27FC236}">
                <a16:creationId xmlns:a16="http://schemas.microsoft.com/office/drawing/2014/main" id="{B8379186-3F5F-4818-AB7F-6ACCD9168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013" y="101866"/>
            <a:ext cx="1256896" cy="1256898"/>
          </a:xfrm>
          <a:prstGeom prst="rect">
            <a:avLst/>
          </a:prstGeom>
        </p:spPr>
      </p:pic>
      <p:pic>
        <p:nvPicPr>
          <p:cNvPr id="4" name="Immagine 3">
            <a:extLst>
              <a:ext uri="{FF2B5EF4-FFF2-40B4-BE49-F238E27FC236}">
                <a16:creationId xmlns:a16="http://schemas.microsoft.com/office/drawing/2014/main" id="{9878F577-79F3-4F04-A4AF-ABE814D2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2" y="203413"/>
            <a:ext cx="697061" cy="1155351"/>
          </a:xfrm>
          <a:prstGeom prst="rect">
            <a:avLst/>
          </a:prstGeom>
        </p:spPr>
      </p:pic>
      <p:sp>
        <p:nvSpPr>
          <p:cNvPr id="6" name="Rettangolo 5">
            <a:extLst>
              <a:ext uri="{FF2B5EF4-FFF2-40B4-BE49-F238E27FC236}">
                <a16:creationId xmlns:a16="http://schemas.microsoft.com/office/drawing/2014/main" id="{CD65CDE7-1C13-47BF-8960-9BF753B1837E}"/>
              </a:ext>
            </a:extLst>
          </p:cNvPr>
          <p:cNvSpPr/>
          <p:nvPr/>
        </p:nvSpPr>
        <p:spPr>
          <a:xfrm>
            <a:off x="1289787" y="363915"/>
            <a:ext cx="11906450" cy="6494085"/>
          </a:xfrm>
          <a:prstGeom prst="rect">
            <a:avLst/>
          </a:prstGeom>
        </p:spPr>
        <p:txBody>
          <a:bodyPr wrap="square">
            <a:spAutoFit/>
          </a:bodyPr>
          <a:lstStyle/>
          <a:p>
            <a:pPr marL="342900" indent="-342900">
              <a:buFont typeface="+mj-lt"/>
              <a:buAutoNum type="arabicPeriod" startAt="41"/>
            </a:pPr>
            <a:r>
              <a:rPr lang="it-IT" sz="1600" dirty="0"/>
              <a:t>Emergenza territoriale</a:t>
            </a:r>
          </a:p>
          <a:p>
            <a:pPr marL="342900" indent="-342900">
              <a:buFont typeface="+mj-lt"/>
              <a:buAutoNum type="arabicPeriod" startAt="41"/>
            </a:pPr>
            <a:r>
              <a:rPr lang="it-IT" sz="1600" dirty="0"/>
              <a:t>Progetto luoghi comuni</a:t>
            </a:r>
          </a:p>
          <a:p>
            <a:pPr marL="342900" indent="-342900">
              <a:buFont typeface="+mj-lt"/>
              <a:buAutoNum type="arabicPeriod" startAt="41"/>
            </a:pPr>
            <a:r>
              <a:rPr lang="it-IT" sz="1600" dirty="0"/>
              <a:t>Modulo cognitivo comportamentale</a:t>
            </a:r>
          </a:p>
          <a:p>
            <a:pPr marL="342900" indent="-342900">
              <a:buFont typeface="+mj-lt"/>
              <a:buAutoNum type="arabicPeriod" startAt="41"/>
            </a:pPr>
            <a:r>
              <a:rPr lang="it-IT" sz="1600" dirty="0"/>
              <a:t>Educazione e promozione della salute delle donne in menopausa</a:t>
            </a:r>
          </a:p>
          <a:p>
            <a:pPr marL="342900" indent="-342900">
              <a:buFont typeface="+mj-lt"/>
              <a:buAutoNum type="arabicPeriod" startAt="41"/>
            </a:pPr>
            <a:r>
              <a:rPr lang="it-IT" sz="1600" dirty="0"/>
              <a:t>Scuole che promuovono salute</a:t>
            </a:r>
          </a:p>
          <a:p>
            <a:pPr marL="342900" indent="-342900">
              <a:buFont typeface="+mj-lt"/>
              <a:buAutoNum type="arabicPeriod" startAt="41"/>
            </a:pPr>
            <a:r>
              <a:rPr lang="it-IT" sz="1600" dirty="0"/>
              <a:t>WHP (Workplace Health Promotion)</a:t>
            </a:r>
          </a:p>
          <a:p>
            <a:pPr marL="342900" indent="-342900">
              <a:buFont typeface="+mj-lt"/>
              <a:buAutoNum type="arabicPeriod" startAt="41"/>
            </a:pPr>
            <a:r>
              <a:rPr lang="it-IT" sz="1600" dirty="0"/>
              <a:t>Inclusione lavorativa: borse lavoro sociali</a:t>
            </a:r>
          </a:p>
          <a:p>
            <a:pPr marL="342900" indent="-342900">
              <a:buFont typeface="+mj-lt"/>
              <a:buAutoNum type="arabicPeriod" startAt="41"/>
            </a:pPr>
            <a:r>
              <a:rPr lang="it-IT" sz="1600" dirty="0"/>
              <a:t>Assistenza domiciliare SERD</a:t>
            </a:r>
          </a:p>
          <a:p>
            <a:pPr marL="342900" indent="-342900">
              <a:buFont typeface="+mj-lt"/>
              <a:buAutoNum type="arabicPeriod" startAt="41"/>
            </a:pPr>
            <a:r>
              <a:rPr lang="it-IT" sz="1600" dirty="0"/>
              <a:t>Gruppo di Sostegno Psicoeducativo per i famigliari degli utenti del SerD.</a:t>
            </a:r>
          </a:p>
          <a:p>
            <a:pPr marL="342900" indent="-342900">
              <a:buFont typeface="+mj-lt"/>
              <a:buAutoNum type="arabicPeriod" startAt="41"/>
            </a:pPr>
            <a:r>
              <a:rPr lang="it-IT" sz="1600" dirty="0"/>
              <a:t>Prevenzione secondaria Pazienti cronici - Tavolo Tematico Processo Partecipativo</a:t>
            </a:r>
          </a:p>
          <a:p>
            <a:pPr marL="342900" indent="-342900">
              <a:buFont typeface="+mj-lt"/>
              <a:buAutoNum type="arabicPeriod" startAt="41"/>
            </a:pPr>
            <a:r>
              <a:rPr lang="it-IT" sz="1600" dirty="0"/>
              <a:t>Slow Life</a:t>
            </a:r>
          </a:p>
          <a:p>
            <a:pPr marL="342900" indent="-342900">
              <a:buFont typeface="+mj-lt"/>
              <a:buAutoNum type="arabicPeriod" startAt="41"/>
            </a:pPr>
            <a:r>
              <a:rPr lang="it-IT" sz="1600" dirty="0"/>
              <a:t>Supporto piani urbanistici</a:t>
            </a:r>
          </a:p>
          <a:p>
            <a:pPr marL="342900" indent="-342900">
              <a:buFont typeface="+mj-lt"/>
              <a:buAutoNum type="arabicPeriod" startAt="41"/>
            </a:pPr>
            <a:r>
              <a:rPr lang="it-IT" sz="1600" dirty="0"/>
              <a:t>Educazione e promozione della salute fisica e psichica degli adolescenti</a:t>
            </a:r>
          </a:p>
          <a:p>
            <a:pPr marL="342900" indent="-342900">
              <a:buFont typeface="+mj-lt"/>
              <a:buAutoNum type="arabicPeriod" startAt="41"/>
            </a:pPr>
            <a:r>
              <a:rPr lang="it-IT" sz="1600" dirty="0"/>
              <a:t>Percorso assistenziale per il gioco d'azzardo</a:t>
            </a:r>
          </a:p>
          <a:p>
            <a:pPr marL="342900" indent="-342900">
              <a:buFont typeface="+mj-lt"/>
              <a:buAutoNum type="arabicPeriod" startAt="41"/>
            </a:pPr>
            <a:r>
              <a:rPr lang="it-IT" sz="1600" dirty="0"/>
              <a:t>Sviluppo Percorso Contraccezione e Tutela Sociale della Maternità (legge 194/78)</a:t>
            </a:r>
          </a:p>
          <a:p>
            <a:pPr marL="342900" indent="-342900">
              <a:buFont typeface="+mj-lt"/>
              <a:buAutoNum type="arabicPeriod" startAt="41"/>
            </a:pPr>
            <a:r>
              <a:rPr lang="it-IT" sz="1600" dirty="0"/>
              <a:t>Tutela della diade madre-feto/neonato e sostegno delle donne in gravidanza e puerperio</a:t>
            </a:r>
          </a:p>
          <a:p>
            <a:pPr marL="342900" indent="-342900">
              <a:buFont typeface="+mj-lt"/>
              <a:buAutoNum type="arabicPeriod" startAt="41"/>
            </a:pPr>
            <a:r>
              <a:rPr lang="it-IT" sz="1600" dirty="0"/>
              <a:t>Disagio psicosociale in età evolutiva . un percorso sociosanitario integrato</a:t>
            </a:r>
          </a:p>
          <a:p>
            <a:pPr marL="342900" indent="-342900">
              <a:buFont typeface="+mj-lt"/>
              <a:buAutoNum type="arabicPeriod" startAt="41"/>
            </a:pPr>
            <a:r>
              <a:rPr lang="it-IT" sz="1600" dirty="0"/>
              <a:t>Attività di Screening Oncologico</a:t>
            </a:r>
          </a:p>
          <a:p>
            <a:pPr marL="342900" indent="-342900">
              <a:buFont typeface="+mj-lt"/>
              <a:buAutoNum type="arabicPeriod" startAt="41"/>
            </a:pPr>
            <a:r>
              <a:rPr lang="it-IT" sz="1600" dirty="0"/>
              <a:t>PNRR azione 6 comune di Montignoso</a:t>
            </a:r>
          </a:p>
          <a:p>
            <a:pPr marL="342900" indent="-342900">
              <a:buFont typeface="+mj-lt"/>
              <a:buAutoNum type="arabicPeriod" startAt="41"/>
            </a:pPr>
            <a:r>
              <a:rPr lang="it-IT" sz="1600" dirty="0"/>
              <a:t>Educazione ad una corretta alimentazione e ad uno stile di vita sano - Proposta Tavolo Tematico Processo Partecipativo</a:t>
            </a:r>
          </a:p>
          <a:p>
            <a:pPr marL="342900" indent="-342900">
              <a:buFont typeface="+mj-lt"/>
              <a:buAutoNum type="arabicPeriod" startAt="41"/>
            </a:pPr>
            <a:r>
              <a:rPr lang="it-IT" sz="1600" dirty="0"/>
              <a:t>Medicina di iniziativa e Autocura - Proposta Tavolo Tematico</a:t>
            </a:r>
          </a:p>
          <a:p>
            <a:pPr marL="342900" indent="-342900">
              <a:buFont typeface="+mj-lt"/>
              <a:buAutoNum type="arabicPeriod" startAt="41"/>
            </a:pPr>
            <a:r>
              <a:rPr lang="it-IT" sz="1600" dirty="0"/>
              <a:t>Assistenza domiciliare socio sanitaria ad anziani non auto e/o disabili in situazione di gravità</a:t>
            </a:r>
          </a:p>
          <a:p>
            <a:pPr marL="342900" indent="-342900">
              <a:buFont typeface="+mj-lt"/>
              <a:buAutoNum type="arabicPeriod" startAt="41"/>
            </a:pPr>
            <a:r>
              <a:rPr lang="it-IT" sz="1600" dirty="0"/>
              <a:t>Assistenza domiciliare socio sanitaria, prestazioni alla persona e sollievo alla famiglia</a:t>
            </a:r>
          </a:p>
          <a:p>
            <a:pPr marL="342900" indent="-342900">
              <a:buFont typeface="+mj-lt"/>
              <a:buAutoNum type="arabicPeriod" startAt="41"/>
            </a:pPr>
            <a:r>
              <a:rPr lang="it-IT" sz="1600" dirty="0"/>
              <a:t>Prevenzione della violenza di genere - Tavolo Tematico Processo Partecipativo</a:t>
            </a:r>
          </a:p>
          <a:p>
            <a:pPr marL="342900" indent="-342900">
              <a:buFont typeface="+mj-lt"/>
              <a:buAutoNum type="arabicPeriod" startAt="41"/>
            </a:pPr>
            <a:r>
              <a:rPr lang="it-IT" sz="1600" dirty="0"/>
              <a:t>Consolidamento della rete antiviolenza - Proposta Tavoli Tematici Processo Partecipativo</a:t>
            </a:r>
          </a:p>
          <a:p>
            <a:pPr marL="342900" indent="-342900">
              <a:buFont typeface="+mj-lt"/>
              <a:buAutoNum type="arabicPeriod" startAt="41"/>
            </a:pPr>
            <a:r>
              <a:rPr lang="it-IT" sz="1600" dirty="0"/>
              <a:t>Attivazione Team multidisciplinari Zonali nei Consultori, per la Violenza di Genere (DGRT 1260/2016)</a:t>
            </a:r>
          </a:p>
        </p:txBody>
      </p:sp>
    </p:spTree>
    <p:extLst>
      <p:ext uri="{BB962C8B-B14F-4D97-AF65-F5344CB8AC3E}">
        <p14:creationId xmlns:p14="http://schemas.microsoft.com/office/powerpoint/2010/main" val="297698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7B29144-F52B-4740-AFE3-033940B339AB}"/>
              </a:ext>
            </a:extLst>
          </p:cNvPr>
          <p:cNvPicPr>
            <a:picLocks noChangeAspect="1"/>
          </p:cNvPicPr>
          <p:nvPr/>
        </p:nvPicPr>
        <p:blipFill>
          <a:blip r:embed="rId2"/>
          <a:stretch>
            <a:fillRect/>
          </a:stretch>
        </p:blipFill>
        <p:spPr>
          <a:xfrm>
            <a:off x="258792" y="89767"/>
            <a:ext cx="1543665" cy="896796"/>
          </a:xfrm>
          <a:prstGeom prst="rect">
            <a:avLst/>
          </a:prstGeom>
        </p:spPr>
      </p:pic>
      <p:sp>
        <p:nvSpPr>
          <p:cNvPr id="7" name="Rettangolo 6">
            <a:extLst>
              <a:ext uri="{FF2B5EF4-FFF2-40B4-BE49-F238E27FC236}">
                <a16:creationId xmlns:a16="http://schemas.microsoft.com/office/drawing/2014/main" id="{E32EB54B-768C-4400-94AC-7DDFB37E136B}"/>
              </a:ext>
            </a:extLst>
          </p:cNvPr>
          <p:cNvSpPr/>
          <p:nvPr/>
        </p:nvSpPr>
        <p:spPr>
          <a:xfrm>
            <a:off x="2214040" y="63233"/>
            <a:ext cx="7763920" cy="923330"/>
          </a:xfrm>
          <a:prstGeom prst="rect">
            <a:avLst/>
          </a:prstGeom>
        </p:spPr>
        <p:txBody>
          <a:bodyPr wrap="none">
            <a:spAutoFit/>
          </a:bodyPr>
          <a:lstStyle/>
          <a:p>
            <a:r>
              <a:rPr lang="it-IT" sz="5400" b="1" dirty="0">
                <a:solidFill>
                  <a:schemeClr val="accent1">
                    <a:lumMod val="75000"/>
                  </a:schemeClr>
                </a:solidFill>
              </a:rPr>
              <a:t>DETERMINANTI DI SALUTE</a:t>
            </a:r>
          </a:p>
        </p:txBody>
      </p:sp>
      <p:pic>
        <p:nvPicPr>
          <p:cNvPr id="3" name="Immagine 2">
            <a:extLst>
              <a:ext uri="{FF2B5EF4-FFF2-40B4-BE49-F238E27FC236}">
                <a16:creationId xmlns:a16="http://schemas.microsoft.com/office/drawing/2014/main" id="{31E859F5-B946-4908-89C7-8C7B7C5BA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700" y="1718025"/>
            <a:ext cx="4905015" cy="4991611"/>
          </a:xfrm>
          <a:prstGeom prst="rect">
            <a:avLst/>
          </a:prstGeom>
        </p:spPr>
      </p:pic>
      <p:sp>
        <p:nvSpPr>
          <p:cNvPr id="12" name="Rettangolo 11">
            <a:extLst>
              <a:ext uri="{FF2B5EF4-FFF2-40B4-BE49-F238E27FC236}">
                <a16:creationId xmlns:a16="http://schemas.microsoft.com/office/drawing/2014/main" id="{EA9FF5C4-7781-4E21-AF9D-5736E35BD49C}"/>
              </a:ext>
            </a:extLst>
          </p:cNvPr>
          <p:cNvSpPr/>
          <p:nvPr/>
        </p:nvSpPr>
        <p:spPr>
          <a:xfrm>
            <a:off x="2909976" y="1071694"/>
            <a:ext cx="6096000" cy="646331"/>
          </a:xfrm>
          <a:prstGeom prst="rect">
            <a:avLst/>
          </a:prstGeom>
        </p:spPr>
        <p:txBody>
          <a:bodyPr>
            <a:spAutoFit/>
          </a:bodyPr>
          <a:lstStyle/>
          <a:p>
            <a:pPr algn="ctr"/>
            <a:r>
              <a:rPr lang="it-IT" dirty="0"/>
              <a:t>I fattori che influenzano lo stato di salute di un individuo e di conseguenza di una comunità o di una popolazione</a:t>
            </a:r>
          </a:p>
        </p:txBody>
      </p:sp>
    </p:spTree>
    <p:extLst>
      <p:ext uri="{BB962C8B-B14F-4D97-AF65-F5344CB8AC3E}">
        <p14:creationId xmlns:p14="http://schemas.microsoft.com/office/powerpoint/2010/main" val="2688461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TotalTime>
  <Words>2023</Words>
  <Application>Microsoft Office PowerPoint</Application>
  <PresentationFormat>Widescreen</PresentationFormat>
  <Paragraphs>243</Paragraphs>
  <Slides>81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81</vt:i4>
      </vt:variant>
    </vt:vector>
  </HeadingPairs>
  <TitlesOfParts>
    <vt:vector size="85"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Pezzica Laura</dc:creator>
  <cp:lastModifiedBy>Pezzica Laura</cp:lastModifiedBy>
  <cp:revision>76</cp:revision>
  <dcterms:created xsi:type="dcterms:W3CDTF">2025-02-03T10:13:35Z</dcterms:created>
  <dcterms:modified xsi:type="dcterms:W3CDTF">2025-02-10T11:39:40Z</dcterms:modified>
</cp:coreProperties>
</file>